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458" r:id="rId2"/>
    <p:sldId id="514" r:id="rId3"/>
    <p:sldId id="516" r:id="rId4"/>
    <p:sldId id="401" r:id="rId5"/>
    <p:sldId id="402" r:id="rId6"/>
    <p:sldId id="404" r:id="rId7"/>
    <p:sldId id="405" r:id="rId8"/>
    <p:sldId id="410" r:id="rId9"/>
    <p:sldId id="411" r:id="rId10"/>
    <p:sldId id="412" r:id="rId11"/>
    <p:sldId id="413" r:id="rId12"/>
    <p:sldId id="420" r:id="rId13"/>
    <p:sldId id="421" r:id="rId14"/>
    <p:sldId id="422" r:id="rId15"/>
    <p:sldId id="423" r:id="rId16"/>
    <p:sldId id="515" r:id="rId17"/>
    <p:sldId id="465" r:id="rId18"/>
    <p:sldId id="452" r:id="rId19"/>
    <p:sldId id="466" r:id="rId20"/>
    <p:sldId id="467" r:id="rId21"/>
    <p:sldId id="468" r:id="rId22"/>
    <p:sldId id="469" r:id="rId23"/>
    <p:sldId id="470" r:id="rId24"/>
    <p:sldId id="471" r:id="rId25"/>
    <p:sldId id="472" r:id="rId26"/>
    <p:sldId id="474" r:id="rId27"/>
    <p:sldId id="475" r:id="rId28"/>
    <p:sldId id="476" r:id="rId29"/>
    <p:sldId id="477" r:id="rId30"/>
    <p:sldId id="478" r:id="rId31"/>
    <p:sldId id="473" r:id="rId32"/>
    <p:sldId id="479" r:id="rId33"/>
    <p:sldId id="480" r:id="rId34"/>
    <p:sldId id="481" r:id="rId35"/>
    <p:sldId id="482" r:id="rId36"/>
    <p:sldId id="484" r:id="rId37"/>
    <p:sldId id="485" r:id="rId38"/>
    <p:sldId id="486" r:id="rId39"/>
    <p:sldId id="487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503" r:id="rId48"/>
    <p:sldId id="504" r:id="rId49"/>
    <p:sldId id="362" r:id="rId50"/>
    <p:sldId id="460" r:id="rId51"/>
    <p:sldId id="450" r:id="rId52"/>
    <p:sldId id="361" r:id="rId53"/>
    <p:sldId id="370" r:id="rId54"/>
    <p:sldId id="505" r:id="rId55"/>
    <p:sldId id="506" r:id="rId56"/>
    <p:sldId id="507" r:id="rId57"/>
    <p:sldId id="508" r:id="rId58"/>
    <p:sldId id="509" r:id="rId59"/>
    <p:sldId id="510" r:id="rId60"/>
    <p:sldId id="511" r:id="rId61"/>
    <p:sldId id="512" r:id="rId62"/>
  </p:sldIdLst>
  <p:sldSz cx="13442950" cy="7561263"/>
  <p:notesSz cx="6807200" cy="9939338"/>
  <p:embeddedFontLst>
    <p:embeddedFont>
      <p:font typeface="나눔고딕" panose="020B0600000101010101" charset="-127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entury Gothic" panose="020B0502020202020204" pitchFamily="34" charset="0"/>
      <p:regular r:id="rId71"/>
      <p:bold r:id="rId72"/>
      <p:italic r:id="rId73"/>
      <p:boldItalic r:id="rId74"/>
    </p:embeddedFont>
    <p:embeddedFont>
      <p:font typeface="Segoe UI" panose="020B0502040204020203" pitchFamily="34" charset="0"/>
      <p:regular r:id="rId75"/>
      <p:bold r:id="rId76"/>
      <p:italic r:id="rId77"/>
      <p:boldItalic r:id="rId78"/>
    </p:embeddedFont>
    <p:embeddedFont>
      <p:font typeface="Tahoma" panose="020B0604030504040204" pitchFamily="34" charset="0"/>
      <p:regular r:id="rId79"/>
      <p:bold r:id="rId80"/>
    </p:embeddedFont>
    <p:embeddedFont>
      <p:font typeface="맑은 고딕" panose="020B0503020000020004" pitchFamily="50" charset="-127"/>
      <p:regular r:id="rId81"/>
      <p:bold r:id="rId82"/>
    </p:embeddedFont>
    <p:embeddedFont>
      <p:font typeface="맑은 고딕" panose="020B0503020000020004" pitchFamily="50" charset="-127"/>
      <p:regular r:id="rId81"/>
      <p:bold r:id="rId82"/>
    </p:embeddedFont>
  </p:embeddedFontLst>
  <p:defaultTextStyle>
    <a:defPPr>
      <a:defRPr lang="en-US"/>
    </a:defPPr>
    <a:lvl1pPr marL="0" algn="l" defTabSz="49775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751" algn="l" defTabSz="49775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501" algn="l" defTabSz="49775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253" algn="l" defTabSz="49775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004" algn="l" defTabSz="49775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8754" algn="l" defTabSz="49775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6504" algn="l" defTabSz="49775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256" algn="l" defTabSz="49775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007" algn="l" defTabSz="49775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 userDrawn="1">
          <p15:clr>
            <a:srgbClr val="A4A3A4"/>
          </p15:clr>
        </p15:guide>
        <p15:guide id="2" pos="3892" userDrawn="1">
          <p15:clr>
            <a:srgbClr val="A4A3A4"/>
          </p15:clr>
        </p15:guide>
        <p15:guide id="3" pos="4767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pos="7301" userDrawn="1">
          <p15:clr>
            <a:srgbClr val="A4A3A4"/>
          </p15:clr>
        </p15:guide>
        <p15:guide id="6" orient="horz" pos="2563" userDrawn="1">
          <p15:clr>
            <a:srgbClr val="A4A3A4"/>
          </p15:clr>
        </p15:guide>
        <p15:guide id="7" orient="horz" pos="1021" userDrawn="1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pos="378" userDrawn="1">
          <p15:clr>
            <a:srgbClr val="A4A3A4"/>
          </p15:clr>
        </p15:guide>
        <p15:guide id="10" pos="80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36"/>
    <a:srgbClr val="0971CE"/>
    <a:srgbClr val="000000"/>
    <a:srgbClr val="74ACCE"/>
    <a:srgbClr val="FFFFFF"/>
    <a:srgbClr val="2164A0"/>
    <a:srgbClr val="0F518C"/>
    <a:srgbClr val="1C456B"/>
    <a:srgbClr val="40789A"/>
    <a:srgbClr val="5AB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9" autoAdjust="0"/>
    <p:restoredTop sz="99917" autoAdjust="0"/>
  </p:normalViewPr>
  <p:slideViewPr>
    <p:cSldViewPr showGuides="1">
      <p:cViewPr varScale="1">
        <p:scale>
          <a:sx n="50" d="100"/>
          <a:sy n="50" d="100"/>
        </p:scale>
        <p:origin x="778" y="48"/>
      </p:cViewPr>
      <p:guideLst>
        <p:guide orient="horz" pos="2109"/>
        <p:guide pos="3892"/>
        <p:guide pos="4767"/>
        <p:guide pos="288"/>
        <p:guide pos="7301"/>
        <p:guide orient="horz" pos="2563"/>
        <p:guide orient="horz" pos="1021"/>
        <p:guide orient="horz" pos="2041"/>
        <p:guide pos="378"/>
        <p:guide pos="80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128"/>
    </p:cViewPr>
  </p:sorterViewPr>
  <p:notesViewPr>
    <p:cSldViewPr showGuides="1">
      <p:cViewPr varScale="1">
        <p:scale>
          <a:sx n="80" d="100"/>
          <a:sy n="80" d="100"/>
        </p:scale>
        <p:origin x="3922" y="53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76" Type="http://schemas.openxmlformats.org/officeDocument/2006/relationships/font" Target="fonts/font12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8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C512C-1E41-40E1-B987-F228BFAEC1ED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2820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E2192-16D5-4DED-8253-D3DED058015E}" type="datetimeFigureOut">
              <a:rPr lang="ko-KR" altLang="en-US" smtClean="0"/>
              <a:t>2019-03-06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95E535-1D2C-4914-B635-C13DD5A972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80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Centralized agent deployment and management: Ensure your Linux computers are always Available with centralized management and deployment of Veeam Agent for Linux workloads through automated discovery-based protection groups. • A single pane of glass for virtual and agent-based workloads: Maintain complete control and visibility of all VMware, Hyper-V and Linux-based workloads natively through the Veeam Backup &amp; Replication console, while easily managing your virtual and agent-based </a:t>
            </a:r>
            <a:r>
              <a:rPr lang="en-US" dirty="0" err="1"/>
              <a:t>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451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options to discover systems and deploy the Veeam Agent provides many options in just a few steps.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57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442950" cy="756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158549" y="6875391"/>
            <a:ext cx="1810462" cy="685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" name="직사각형 3"/>
          <p:cNvSpPr/>
          <p:nvPr userDrawn="1"/>
        </p:nvSpPr>
        <p:spPr>
          <a:xfrm>
            <a:off x="11428678" y="6859978"/>
            <a:ext cx="1810462" cy="685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99" y="360251"/>
            <a:ext cx="1744144" cy="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297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817" y="216238"/>
            <a:ext cx="1176801" cy="4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817" y="216238"/>
            <a:ext cx="1176801" cy="4005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52" y="11794"/>
            <a:ext cx="12338098" cy="7549469"/>
          </a:xfrm>
          <a:prstGeom prst="rect">
            <a:avLst/>
          </a:prstGeom>
        </p:spPr>
      </p:pic>
      <p:pic>
        <p:nvPicPr>
          <p:cNvPr id="5" name="Picture 13">
            <a:extLst>
              <a:ext uri="{FF2B5EF4-FFF2-40B4-BE49-F238E27FC236}">
                <a16:creationId xmlns:a16="http://schemas.microsoft.com/office/drawing/2014/main" id="{C5C40A7C-DC6A-4A80-B55B-B73CFC3F00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81764" r="2695"/>
          <a:stretch/>
        </p:blipFill>
        <p:spPr>
          <a:xfrm>
            <a:off x="456779" y="6418350"/>
            <a:ext cx="12997444" cy="1140545"/>
          </a:xfrm>
          <a:prstGeom prst="rect">
            <a:avLst/>
          </a:prstGeom>
        </p:spPr>
      </p:pic>
      <p:sp>
        <p:nvSpPr>
          <p:cNvPr id="6" name="직사각형 5"/>
          <p:cNvSpPr/>
          <p:nvPr userDrawn="1"/>
        </p:nvSpPr>
        <p:spPr>
          <a:xfrm>
            <a:off x="0" y="6425409"/>
            <a:ext cx="2256979" cy="1133486"/>
          </a:xfrm>
          <a:prstGeom prst="rect">
            <a:avLst/>
          </a:prstGeom>
          <a:solidFill>
            <a:srgbClr val="00B3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FCB4949-218C-4551-A04A-F79471CED6A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48767" y="7056995"/>
            <a:ext cx="864096" cy="153661"/>
          </a:xfrm>
          <a:prstGeom prst="rect">
            <a:avLst/>
          </a:prstGeom>
        </p:spPr>
      </p:pic>
      <p:sp>
        <p:nvSpPr>
          <p:cNvPr id="11" name="직사각형 10"/>
          <p:cNvSpPr/>
          <p:nvPr userDrawn="1"/>
        </p:nvSpPr>
        <p:spPr>
          <a:xfrm>
            <a:off x="0" y="0"/>
            <a:ext cx="1428887" cy="6408923"/>
          </a:xfrm>
          <a:prstGeom prst="rect">
            <a:avLst/>
          </a:prstGeom>
          <a:solidFill>
            <a:srgbClr val="EFEFE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9745811" y="6144264"/>
            <a:ext cx="3697139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100" b="0" dirty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© Copyright 2019 ABILITY</a:t>
            </a:r>
            <a:r>
              <a:rPr lang="en-US" sz="1100" b="0" baseline="0" dirty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 SYSTEMS </a:t>
            </a:r>
            <a:r>
              <a:rPr lang="en-US" sz="1100" b="0" dirty="0">
                <a:solidFill>
                  <a:schemeClr val="tx1"/>
                </a:solidFill>
                <a:latin typeface="Malgun Gothic" charset="0"/>
                <a:ea typeface="Malgun Gothic" charset="0"/>
                <a:cs typeface="Malgun Gothic" charset="0"/>
              </a:rPr>
              <a:t>All right reserved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99" y="360251"/>
            <a:ext cx="1744144" cy="348829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1140855" y="2664507"/>
            <a:ext cx="228374" cy="177416"/>
          </a:xfrm>
          <a:prstGeom prst="rect">
            <a:avLst/>
          </a:prstGeom>
          <a:solidFill>
            <a:srgbClr val="8D8D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410885" y="2664507"/>
            <a:ext cx="228374" cy="177416"/>
          </a:xfrm>
          <a:prstGeom prst="rect">
            <a:avLst/>
          </a:prstGeom>
          <a:solidFill>
            <a:srgbClr val="00B3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1680915" y="2664507"/>
            <a:ext cx="228374" cy="177416"/>
          </a:xfrm>
          <a:prstGeom prst="rect">
            <a:avLst/>
          </a:prstGeom>
          <a:solidFill>
            <a:srgbClr val="8D8D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824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99" y="360251"/>
            <a:ext cx="1744144" cy="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71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3869998" y="3787366"/>
            <a:ext cx="57029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4977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>
                <a:solidFill>
                  <a:schemeClr val="bg1"/>
                </a:solidFill>
                <a:effectLst>
                  <a:glow rad="304800">
                    <a:schemeClr val="accent4">
                      <a:satMod val="175000"/>
                      <a:alpha val="2000"/>
                    </a:scheme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All-Flash Storage K2 GEN6 </a:t>
            </a:r>
            <a:r>
              <a:rPr lang="ko-KR" altLang="en-US" sz="1400" b="0">
                <a:solidFill>
                  <a:schemeClr val="bg1"/>
                </a:solidFill>
                <a:effectLst>
                  <a:glow rad="304800">
                    <a:schemeClr val="accent4">
                      <a:satMod val="175000"/>
                      <a:alpha val="2000"/>
                    </a:schemeClr>
                  </a:glo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제품소개서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99" y="360251"/>
            <a:ext cx="1744144" cy="34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5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82" y="1"/>
            <a:ext cx="13439186" cy="7561262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65524" y="3230906"/>
            <a:ext cx="12383750" cy="122161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821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41653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571795" y="1596266"/>
            <a:ext cx="12297031" cy="546590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72781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2525" y="252043"/>
            <a:ext cx="12296151" cy="995391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2525" y="1596268"/>
            <a:ext cx="12296151" cy="5465907"/>
          </a:xfrm>
        </p:spPr>
        <p:txBody>
          <a:bodyPr>
            <a:noAutofit/>
          </a:bodyPr>
          <a:lstStyle>
            <a:lvl1pPr marL="0" marR="0" indent="0" algn="l" defTabSz="1008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528" spc="0" baseline="0">
                <a:latin typeface="+mn-lt"/>
              </a:defRPr>
            </a:lvl1pPr>
            <a:lvl2pPr marL="392065" marR="0" indent="-392065" algn="l" defTabSz="10085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94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441"/>
              </a:spcAft>
              <a:buNone/>
              <a:defRPr sz="2205"/>
            </a:lvl3pPr>
            <a:lvl4pPr marL="0" indent="0">
              <a:spcBef>
                <a:spcPts val="0"/>
              </a:spcBef>
              <a:spcAft>
                <a:spcPts val="441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41"/>
              </a:spcAft>
              <a:buNone/>
              <a:defRPr/>
            </a:lvl5pPr>
          </a:lstStyle>
          <a:p>
            <a:pPr marL="0" marR="0" lvl="0" indent="0" algn="l" defTabSz="100853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3528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392065" marR="0" lvl="1" indent="-392065" algn="l" defTabSz="100853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94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93791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140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94" r:id="rId2"/>
    <p:sldLayoutId id="2147483702" r:id="rId3"/>
    <p:sldLayoutId id="2147483682" r:id="rId4"/>
    <p:sldLayoutId id="2147483698" r:id="rId5"/>
    <p:sldLayoutId id="2147483703" r:id="rId6"/>
    <p:sldLayoutId id="2147483704" r:id="rId7"/>
    <p:sldLayoutId id="2147483705" r:id="rId8"/>
  </p:sldLayoutIdLst>
  <p:hf sldNum="0" hdr="0" ftr="0" dt="0"/>
  <p:txStyles>
    <p:titleStyle>
      <a:lvl1pPr algn="l" defTabSz="539230" rtl="0" eaLnBrk="1" latinLnBrk="0" hangingPunct="1">
        <a:spcBef>
          <a:spcPct val="0"/>
        </a:spcBef>
        <a:buNone/>
        <a:defRPr sz="2600" b="0" kern="1200">
          <a:solidFill>
            <a:srgbClr val="0072E7"/>
          </a:solidFill>
          <a:latin typeface="Century Gothic"/>
          <a:ea typeface="+mj-ea"/>
          <a:cs typeface="Century Gothic"/>
        </a:defRPr>
      </a:lvl1pPr>
    </p:titleStyle>
    <p:bodyStyle>
      <a:lvl1pPr marL="0" indent="0" algn="l" defTabSz="539230" rtl="0" eaLnBrk="1" latinLnBrk="0" hangingPunct="1">
        <a:spcBef>
          <a:spcPct val="20000"/>
        </a:spcBef>
        <a:buClr>
          <a:schemeClr val="tx2"/>
        </a:buClr>
        <a:buFont typeface="Arial"/>
        <a:buNone/>
        <a:defRPr sz="1900" b="1" kern="1200">
          <a:solidFill>
            <a:schemeClr val="bg1">
              <a:lumMod val="50000"/>
            </a:schemeClr>
          </a:solidFill>
          <a:latin typeface="Century Gothic"/>
          <a:ea typeface="+mn-ea"/>
          <a:cs typeface="Century Gothic"/>
        </a:defRPr>
      </a:lvl1pPr>
      <a:lvl2pPr marL="700998" indent="-337018" algn="l" defTabSz="53923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1900" b="0" kern="1200">
          <a:solidFill>
            <a:srgbClr val="7F7F7F"/>
          </a:solidFill>
          <a:latin typeface="Century Gothic"/>
          <a:ea typeface="+mn-ea"/>
          <a:cs typeface="Century Gothic"/>
        </a:defRPr>
      </a:lvl2pPr>
      <a:lvl3pPr marL="1482880" indent="-404420" algn="l" defTabSz="53923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1900" b="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887301" indent="-269615" algn="l" defTabSz="539230" rtl="0" eaLnBrk="1" latinLnBrk="0" hangingPunct="1">
        <a:spcBef>
          <a:spcPct val="20000"/>
        </a:spcBef>
        <a:buFont typeface="Arial"/>
        <a:buChar char="–"/>
        <a:defRPr sz="2400" b="0" kern="1200">
          <a:solidFill>
            <a:schemeClr val="tx1"/>
          </a:solidFill>
          <a:latin typeface="Arial"/>
          <a:ea typeface="+mn-ea"/>
          <a:cs typeface="Arial"/>
        </a:defRPr>
      </a:lvl4pPr>
      <a:lvl5pPr marL="2426530" indent="-269615" algn="l" defTabSz="539230" rtl="0" eaLnBrk="1" latinLnBrk="0" hangingPunct="1">
        <a:spcBef>
          <a:spcPct val="20000"/>
        </a:spcBef>
        <a:buFont typeface="Arial"/>
        <a:buChar char="»"/>
        <a:defRPr sz="2400" b="0" kern="1200">
          <a:solidFill>
            <a:schemeClr val="tx1"/>
          </a:solidFill>
          <a:latin typeface="Arial"/>
          <a:ea typeface="+mn-ea"/>
          <a:cs typeface="Arial"/>
        </a:defRPr>
      </a:lvl5pPr>
      <a:lvl6pPr marL="2965759" indent="-269615" algn="l" defTabSz="53923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04990" indent="-269615" algn="l" defTabSz="53923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44215" indent="-269615" algn="l" defTabSz="53923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583446" indent="-269615" algn="l" defTabSz="53923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92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9230" algn="l" defTabSz="5392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8458" algn="l" defTabSz="5392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17687" algn="l" defTabSz="5392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56916" algn="l" defTabSz="5392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96142" algn="l" defTabSz="5392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73" algn="l" defTabSz="5392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74603" algn="l" defTabSz="5392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13833" algn="l" defTabSz="5392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2.emf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6839" y="2952539"/>
            <a:ext cx="5586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>
              <a:spcAft>
                <a:spcPts val="300"/>
              </a:spcAft>
            </a:pPr>
            <a:r>
              <a:rPr lang="en-US" altLang="ko-KR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Veeam</a:t>
            </a:r>
            <a:r>
              <a:rPr lang="ko-KR" altLang="en-US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Agent</a:t>
            </a:r>
            <a:r>
              <a:rPr lang="ko-KR" altLang="en-US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 메뉴얼</a:t>
            </a:r>
          </a:p>
        </p:txBody>
      </p:sp>
    </p:spTree>
    <p:extLst>
      <p:ext uri="{BB962C8B-B14F-4D97-AF65-F5344CB8AC3E}">
        <p14:creationId xmlns:p14="http://schemas.microsoft.com/office/powerpoint/2010/main" val="221865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A39DAA-AA8A-4413-AD3F-6846D0A0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Protection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1534B-91CC-40F5-A300-41E52A7AC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816" y="2484992"/>
            <a:ext cx="638787" cy="630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44551-1266-4F1C-AAA6-A4ABD9F27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938" y="2484992"/>
            <a:ext cx="638787" cy="630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29C4B-8930-4F45-86A9-6FC6CD25C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059" y="2484992"/>
            <a:ext cx="638787" cy="630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200BF-5413-4A82-9073-AE902F301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181" y="2476466"/>
            <a:ext cx="638787" cy="6394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A7BD50-5AF4-4883-BCBA-83A2E8E13C73}"/>
              </a:ext>
            </a:extLst>
          </p:cNvPr>
          <p:cNvSpPr/>
          <p:nvPr/>
        </p:nvSpPr>
        <p:spPr>
          <a:xfrm>
            <a:off x="613877" y="1658783"/>
            <a:ext cx="3418711" cy="22545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8195">
              <a:defRPr/>
            </a:pPr>
            <a:endParaRPr lang="en-US" sz="1985">
              <a:solidFill>
                <a:srgbClr val="FFFFFF"/>
              </a:solidFill>
              <a:latin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4E3E26-C0B3-4CAF-9C4D-101F585BD2A4}"/>
              </a:ext>
            </a:extLst>
          </p:cNvPr>
          <p:cNvSpPr txBox="1"/>
          <p:nvPr/>
        </p:nvSpPr>
        <p:spPr>
          <a:xfrm>
            <a:off x="691135" y="1517945"/>
            <a:ext cx="3183197" cy="4090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008195">
              <a:defRPr/>
            </a:pPr>
            <a:r>
              <a:rPr lang="en-US" sz="2058" dirty="0">
                <a:solidFill>
                  <a:srgbClr val="000000"/>
                </a:solidFill>
                <a:latin typeface="Tahoma"/>
                <a:ea typeface="Tahoma" charset="0"/>
                <a:cs typeface="Tahoma" charset="0"/>
              </a:rPr>
              <a:t>Veeam Availability Suite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7FF5F2-22E0-4FA9-BF8F-F08C96380B0B}"/>
              </a:ext>
            </a:extLst>
          </p:cNvPr>
          <p:cNvSpPr txBox="1"/>
          <p:nvPr/>
        </p:nvSpPr>
        <p:spPr>
          <a:xfrm>
            <a:off x="691135" y="3347781"/>
            <a:ext cx="3341453" cy="2959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008195">
              <a:defRPr/>
            </a:pPr>
            <a:r>
              <a:rPr lang="en-US" sz="1323" dirty="0">
                <a:solidFill>
                  <a:srgbClr val="000000"/>
                </a:solidFill>
                <a:latin typeface="Tahoma"/>
                <a:ea typeface="Tahoma" charset="0"/>
                <a:cs typeface="Tahoma" charset="0"/>
              </a:rPr>
              <a:t>Installation at 9.5 Update 3</a:t>
            </a:r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0852E213-5D89-424B-B9B3-D86275FFB8AD}"/>
              </a:ext>
            </a:extLst>
          </p:cNvPr>
          <p:cNvSpPr/>
          <p:nvPr/>
        </p:nvSpPr>
        <p:spPr bwMode="auto">
          <a:xfrm>
            <a:off x="4909173" y="1658783"/>
            <a:ext cx="2988499" cy="1221699"/>
          </a:xfrm>
          <a:prstGeom prst="flowChartProces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38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Protection Group </a:t>
            </a:r>
            <a:r>
              <a:rPr lang="ko-KR" alt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생성</a:t>
            </a: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:</a:t>
            </a:r>
            <a:b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</a:b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-Individual computers</a:t>
            </a:r>
          </a:p>
          <a:p>
            <a:pPr defTabSz="13438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-Active Directory</a:t>
            </a:r>
          </a:p>
          <a:p>
            <a:pPr defTabSz="13438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-CSV File</a:t>
            </a:r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3E79098B-7D86-4577-9EAA-E25482957356}"/>
              </a:ext>
            </a:extLst>
          </p:cNvPr>
          <p:cNvSpPr/>
          <p:nvPr/>
        </p:nvSpPr>
        <p:spPr bwMode="auto">
          <a:xfrm>
            <a:off x="4121922" y="2088349"/>
            <a:ext cx="728122" cy="388117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8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78A12EDD-B2B3-423A-B0B6-78541F9FDC68}"/>
              </a:ext>
            </a:extLst>
          </p:cNvPr>
          <p:cNvSpPr/>
          <p:nvPr/>
        </p:nvSpPr>
        <p:spPr bwMode="auto">
          <a:xfrm>
            <a:off x="9165884" y="1671558"/>
            <a:ext cx="2988499" cy="1221699"/>
          </a:xfrm>
          <a:prstGeom prst="flowChartProces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38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Set Exclusions:</a:t>
            </a:r>
            <a:b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</a:b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-VMs</a:t>
            </a:r>
          </a:p>
          <a:p>
            <a:pPr defTabSz="13438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-Offline for 30 days</a:t>
            </a:r>
            <a:b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</a:b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-List</a:t>
            </a:r>
          </a:p>
        </p:txBody>
      </p:sp>
      <p:sp>
        <p:nvSpPr>
          <p:cNvPr id="28" name="Arrow: Striped Right 27">
            <a:extLst>
              <a:ext uri="{FF2B5EF4-FFF2-40B4-BE49-F238E27FC236}">
                <a16:creationId xmlns:a16="http://schemas.microsoft.com/office/drawing/2014/main" id="{666437C8-D471-4849-8FF8-58165676F9FD}"/>
              </a:ext>
            </a:extLst>
          </p:cNvPr>
          <p:cNvSpPr/>
          <p:nvPr/>
        </p:nvSpPr>
        <p:spPr bwMode="auto">
          <a:xfrm>
            <a:off x="8167714" y="2075572"/>
            <a:ext cx="728122" cy="388117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8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Flowchart: Process 31">
            <a:extLst>
              <a:ext uri="{FF2B5EF4-FFF2-40B4-BE49-F238E27FC236}">
                <a16:creationId xmlns:a16="http://schemas.microsoft.com/office/drawing/2014/main" id="{AF961A2C-A5D4-4D05-86A9-275FB3BFBEBB}"/>
              </a:ext>
            </a:extLst>
          </p:cNvPr>
          <p:cNvSpPr/>
          <p:nvPr/>
        </p:nvSpPr>
        <p:spPr bwMode="auto">
          <a:xfrm>
            <a:off x="9157903" y="4991491"/>
            <a:ext cx="2988499" cy="1221699"/>
          </a:xfrm>
          <a:prstGeom prst="flowChartProces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38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Set Credentials</a:t>
            </a:r>
            <a:b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</a:b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-Master account</a:t>
            </a:r>
          </a:p>
          <a:p>
            <a:pPr defTabSz="13438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-Explicit accounts</a:t>
            </a:r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B7238F74-16FF-4E62-BC8A-C7F80A905545}"/>
              </a:ext>
            </a:extLst>
          </p:cNvPr>
          <p:cNvSpPr/>
          <p:nvPr/>
        </p:nvSpPr>
        <p:spPr bwMode="auto">
          <a:xfrm>
            <a:off x="4909173" y="4948602"/>
            <a:ext cx="2988499" cy="1221699"/>
          </a:xfrm>
          <a:prstGeom prst="flowChartProces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38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옵션 및 배포</a:t>
            </a: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:</a:t>
            </a:r>
          </a:p>
          <a:p>
            <a:pPr defTabSz="13438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-Rescan</a:t>
            </a:r>
          </a:p>
          <a:p>
            <a:pPr defTabSz="13438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-Server CBT Driver</a:t>
            </a:r>
          </a:p>
          <a:p>
            <a:pPr defTabSz="13438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8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rPr>
              <a:t>-Reboot if needed</a:t>
            </a:r>
          </a:p>
        </p:txBody>
      </p:sp>
      <p:sp>
        <p:nvSpPr>
          <p:cNvPr id="34" name="Arrow: Striped Right 33">
            <a:extLst>
              <a:ext uri="{FF2B5EF4-FFF2-40B4-BE49-F238E27FC236}">
                <a16:creationId xmlns:a16="http://schemas.microsoft.com/office/drawing/2014/main" id="{A52B8486-8B03-4128-BA2B-1B49A92A16EF}"/>
              </a:ext>
            </a:extLst>
          </p:cNvPr>
          <p:cNvSpPr/>
          <p:nvPr/>
        </p:nvSpPr>
        <p:spPr bwMode="auto">
          <a:xfrm rot="5400000">
            <a:off x="10288090" y="3845980"/>
            <a:ext cx="728122" cy="388117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8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Arrow: Striped Right 34">
            <a:extLst>
              <a:ext uri="{FF2B5EF4-FFF2-40B4-BE49-F238E27FC236}">
                <a16:creationId xmlns:a16="http://schemas.microsoft.com/office/drawing/2014/main" id="{E8BC3898-3724-44E9-B1CB-40832DB1DA1C}"/>
              </a:ext>
            </a:extLst>
          </p:cNvPr>
          <p:cNvSpPr/>
          <p:nvPr/>
        </p:nvSpPr>
        <p:spPr bwMode="auto">
          <a:xfrm flipH="1">
            <a:off x="8167714" y="5408280"/>
            <a:ext cx="728122" cy="388117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8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Flowchart: Process 35">
            <a:extLst>
              <a:ext uri="{FF2B5EF4-FFF2-40B4-BE49-F238E27FC236}">
                <a16:creationId xmlns:a16="http://schemas.microsoft.com/office/drawing/2014/main" id="{2F0C1887-C833-48DC-8B92-6415A131798A}"/>
              </a:ext>
            </a:extLst>
          </p:cNvPr>
          <p:cNvSpPr/>
          <p:nvPr/>
        </p:nvSpPr>
        <p:spPr bwMode="auto">
          <a:xfrm>
            <a:off x="781809" y="4991492"/>
            <a:ext cx="2988499" cy="1221699"/>
          </a:xfrm>
          <a:prstGeom prst="flowChartProces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1343817" fontAlgn="base">
              <a:spcBef>
                <a:spcPct val="0"/>
              </a:spcBef>
              <a:spcAft>
                <a:spcPct val="0"/>
              </a:spcAft>
            </a:pPr>
            <a:r>
              <a:rPr lang="en-US" sz="294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Veeam</a:t>
            </a:r>
            <a:r>
              <a:rPr lang="en-US" sz="29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Backup &amp; Replication</a:t>
            </a:r>
            <a:r>
              <a:rPr lang="ko-KR" altLang="en-US" sz="294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에서 백업 작업을 생성 준비</a:t>
            </a:r>
            <a:endParaRPr lang="en-US" sz="198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7F49073A-FE9D-46BF-947E-567B75E86D9C}"/>
              </a:ext>
            </a:extLst>
          </p:cNvPr>
          <p:cNvSpPr/>
          <p:nvPr/>
        </p:nvSpPr>
        <p:spPr bwMode="auto">
          <a:xfrm flipH="1">
            <a:off x="3975679" y="5408280"/>
            <a:ext cx="728122" cy="388117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8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Arrow: Striped Right 37">
            <a:extLst>
              <a:ext uri="{FF2B5EF4-FFF2-40B4-BE49-F238E27FC236}">
                <a16:creationId xmlns:a16="http://schemas.microsoft.com/office/drawing/2014/main" id="{9445DFBB-9EB6-4967-8414-B40E14FB6724}"/>
              </a:ext>
            </a:extLst>
          </p:cNvPr>
          <p:cNvSpPr/>
          <p:nvPr/>
        </p:nvSpPr>
        <p:spPr bwMode="auto">
          <a:xfrm rot="16200000" flipV="1">
            <a:off x="1911996" y="4224184"/>
            <a:ext cx="728122" cy="388117"/>
          </a:xfrm>
          <a:prstGeom prst="stripedRightArrow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8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5087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C55BE6B-3BE4-48A3-9357-FCC5A5B39AA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2118" y="1596266"/>
            <a:ext cx="5897316" cy="1862312"/>
          </a:xfrm>
        </p:spPr>
        <p:txBody>
          <a:bodyPr/>
          <a:lstStyle/>
          <a:p>
            <a:r>
              <a:rPr lang="en-US" dirty="0"/>
              <a:t>Agent backup</a:t>
            </a:r>
            <a:r>
              <a:rPr lang="ko-KR" altLang="en-US" dirty="0"/>
              <a:t>은</a:t>
            </a:r>
            <a:r>
              <a:rPr lang="en-US" dirty="0"/>
              <a:t> </a:t>
            </a:r>
            <a:r>
              <a:rPr lang="ko-KR" altLang="en-US" dirty="0"/>
              <a:t>백업 서버 또는 </a:t>
            </a:r>
            <a:r>
              <a:rPr lang="en-US" dirty="0"/>
              <a:t>Agent </a:t>
            </a:r>
            <a:r>
              <a:rPr lang="ko-KR" altLang="en-US" dirty="0"/>
              <a:t>자체에서 관리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5F3B4C-99F1-435D-9C0A-F5AC1F6B2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Mode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5C021-C64F-4212-B02A-8B745D948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636" y="2177364"/>
            <a:ext cx="6135761" cy="4340725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E9B3E2D0-9E3C-4755-A8CF-0631496EB327}"/>
              </a:ext>
            </a:extLst>
          </p:cNvPr>
          <p:cNvSpPr txBox="1">
            <a:spLocks/>
          </p:cNvSpPr>
          <p:nvPr/>
        </p:nvSpPr>
        <p:spPr>
          <a:xfrm>
            <a:off x="572118" y="3409155"/>
            <a:ext cx="6303382" cy="17782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서버에 의해 관리되는 모든 구성 옵션은 </a:t>
            </a:r>
            <a:r>
              <a:rPr lang="en-US" altLang="ko-KR" sz="2646" dirty="0" err="1">
                <a:solidFill>
                  <a:srgbClr val="000000">
                    <a:lumMod val="50000"/>
                    <a:lumOff val="50000"/>
                  </a:srgbClr>
                </a:solidFill>
              </a:rPr>
              <a:t>Veeam</a:t>
            </a:r>
            <a:r>
              <a:rPr lang="en-US" altLang="ko-KR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 Backup &amp; Replication Server</a:t>
            </a:r>
            <a:r>
              <a:rPr lang="ko-KR" altLang="en-US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에서 설정 </a:t>
            </a:r>
            <a:r>
              <a:rPr lang="en-US" altLang="ko-KR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(</a:t>
            </a:r>
            <a:r>
              <a:rPr lang="ko-KR" altLang="en-US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권장</a:t>
            </a:r>
            <a:r>
              <a:rPr lang="en-US" altLang="ko-KR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).</a:t>
            </a:r>
            <a:endParaRPr lang="en-US" sz="2646" dirty="0">
              <a:solidFill>
                <a:srgbClr val="000000">
                  <a:lumMod val="50000"/>
                  <a:lumOff val="50000"/>
                </a:srgbClr>
              </a:solidFill>
              <a:latin typeface="Tahoma"/>
            </a:endParaRP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587E38E-AA61-40CB-A432-E6D92C3900BA}"/>
              </a:ext>
            </a:extLst>
          </p:cNvPr>
          <p:cNvSpPr txBox="1">
            <a:spLocks/>
          </p:cNvSpPr>
          <p:nvPr/>
        </p:nvSpPr>
        <p:spPr>
          <a:xfrm>
            <a:off x="572116" y="5271468"/>
            <a:ext cx="6303382" cy="177829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tx1"/>
            </a:solidFill>
          </a:ln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Agent</a:t>
            </a:r>
            <a:r>
              <a:rPr lang="ko-KR" altLang="en-US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에 의해 관리됨에 따라 해당</a:t>
            </a:r>
            <a:r>
              <a:rPr lang="en-US" altLang="ko-KR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 </a:t>
            </a:r>
            <a:r>
              <a:rPr lang="ko-KR" altLang="en-US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로컬 운영 체제에 </a:t>
            </a:r>
            <a:r>
              <a:rPr lang="en-US" altLang="ko-KR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Agent</a:t>
            </a:r>
            <a:r>
              <a:rPr lang="ko-KR" altLang="en-US" sz="2646" dirty="0">
                <a:solidFill>
                  <a:srgbClr val="000000">
                    <a:lumMod val="50000"/>
                    <a:lumOff val="50000"/>
                  </a:srgbClr>
                </a:solidFill>
              </a:rPr>
              <a:t> 설치 및 구성을 조작</a:t>
            </a:r>
            <a:endParaRPr lang="en-US" sz="2646" dirty="0">
              <a:solidFill>
                <a:srgbClr val="000000">
                  <a:lumMod val="50000"/>
                  <a:lumOff val="50000"/>
                </a:srgbClr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40892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056" dirty="0"/>
              <a:t>Server CBT Driver</a:t>
            </a:r>
          </a:p>
        </p:txBody>
      </p:sp>
    </p:spTree>
    <p:extLst>
      <p:ext uri="{BB962C8B-B14F-4D97-AF65-F5344CB8AC3E}">
        <p14:creationId xmlns:p14="http://schemas.microsoft.com/office/powerpoint/2010/main" val="89477791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B64028-4BA9-444D-A43D-3CD91173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CBT Driver for Windows Servers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13F97-6B8C-4458-886B-6578A6609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서버 응용 프로그램의 </a:t>
            </a:r>
            <a:r>
              <a:rPr lang="ko-KR" altLang="en-US" dirty="0" err="1"/>
              <a:t>증분</a:t>
            </a:r>
            <a:r>
              <a:rPr lang="ko-KR" altLang="en-US" dirty="0"/>
              <a:t> 백업 시간 </a:t>
            </a:r>
            <a:r>
              <a:rPr lang="en-US" altLang="ko-KR" dirty="0"/>
              <a:t>(SQL </a:t>
            </a:r>
            <a:r>
              <a:rPr lang="ko-KR" altLang="en-US" dirty="0"/>
              <a:t>및 </a:t>
            </a:r>
            <a:r>
              <a:rPr lang="en-US" altLang="ko-KR" dirty="0"/>
              <a:t>Exchange</a:t>
            </a:r>
            <a:r>
              <a:rPr lang="ko-KR" altLang="en-US" dirty="0"/>
              <a:t>와 같은 데이터베이스</a:t>
            </a:r>
            <a:r>
              <a:rPr lang="en-US" altLang="ko-KR" dirty="0"/>
              <a:t>)</a:t>
            </a:r>
            <a:r>
              <a:rPr lang="ko-KR" altLang="en-US" dirty="0"/>
              <a:t>을 크게 향상시키는 새로운 기능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CBT </a:t>
            </a:r>
            <a:r>
              <a:rPr lang="ko-KR" altLang="en-US" dirty="0"/>
              <a:t>드라이버는 </a:t>
            </a:r>
            <a:r>
              <a:rPr lang="en-US" altLang="ko-KR" dirty="0"/>
              <a:t>Windows Server</a:t>
            </a:r>
            <a:r>
              <a:rPr lang="ko-KR" altLang="en-US" dirty="0"/>
              <a:t>의 디스크에 다음 경로의 변경된 추적 저장소를 유지함으로써 작동</a:t>
            </a:r>
            <a:r>
              <a:rPr lang="en-US" dirty="0"/>
              <a:t>:</a:t>
            </a:r>
          </a:p>
          <a:p>
            <a:r>
              <a:rPr lang="nn-NO" sz="2940" dirty="0">
                <a:latin typeface="Courier New" panose="02070309020205020404" pitchFamily="49" charset="0"/>
                <a:cs typeface="Courier New" panose="02070309020205020404" pitchFamily="49" charset="0"/>
              </a:rPr>
              <a:t>C:\ProgramData\Veeam\EndpointData\CtStore</a:t>
            </a:r>
            <a:r>
              <a:rPr lang="nn-NO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endParaRPr lang="nn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dirty="0"/>
              <a:t>VCT </a:t>
            </a:r>
            <a:r>
              <a:rPr lang="ko-KR" altLang="en-US" dirty="0"/>
              <a:t>파일은 시스템에서</a:t>
            </a:r>
            <a:br>
              <a:rPr lang="en-US" altLang="ko-KR" dirty="0"/>
            </a:br>
            <a:r>
              <a:rPr lang="ko-KR" altLang="en-US" dirty="0"/>
              <a:t>변경된 블록 </a:t>
            </a:r>
            <a:r>
              <a:rPr lang="en-US" altLang="ko-KR" dirty="0"/>
              <a:t>(</a:t>
            </a:r>
            <a:r>
              <a:rPr lang="nn-NO" dirty="0"/>
              <a:t>changed </a:t>
            </a:r>
          </a:p>
          <a:p>
            <a:r>
              <a:rPr lang="nn-NO" dirty="0"/>
              <a:t> block)</a:t>
            </a:r>
            <a:r>
              <a:rPr lang="ko-KR" altLang="en-US" dirty="0"/>
              <a:t>의</a:t>
            </a:r>
            <a:r>
              <a:rPr lang="nn-NO" dirty="0"/>
              <a:t> </a:t>
            </a:r>
            <a:r>
              <a:rPr lang="ko-KR" altLang="en-US" dirty="0"/>
              <a:t>맵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DE209-7518-4899-AB96-6B52393E9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740"/>
          <a:stretch/>
        </p:blipFill>
        <p:spPr>
          <a:xfrm>
            <a:off x="5941345" y="5893761"/>
            <a:ext cx="7069181" cy="8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1730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FD1E5C-795D-4B06-B02C-26D0113A14E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2118" y="1596265"/>
            <a:ext cx="6557426" cy="5465909"/>
          </a:xfrm>
        </p:spPr>
        <p:txBody>
          <a:bodyPr/>
          <a:lstStyle/>
          <a:p>
            <a:r>
              <a:rPr lang="en-US" altLang="ko-KR" dirty="0"/>
              <a:t>CBT </a:t>
            </a:r>
            <a:r>
              <a:rPr lang="ko-KR" altLang="en-US" dirty="0"/>
              <a:t>드라이버를 설치하거나 제거하려면 </a:t>
            </a:r>
            <a:r>
              <a:rPr lang="en-US" altLang="ko-KR" dirty="0"/>
              <a:t>Reboot</a:t>
            </a:r>
            <a:r>
              <a:rPr lang="ko-KR" altLang="en-US" dirty="0"/>
              <a:t> 필요 </a:t>
            </a:r>
            <a:r>
              <a:rPr lang="en-US" altLang="ko-KR" dirty="0"/>
              <a:t>(</a:t>
            </a:r>
            <a:r>
              <a:rPr lang="ko-KR" altLang="en-US" dirty="0"/>
              <a:t>필수는 아님</a:t>
            </a:r>
            <a:r>
              <a:rPr lang="en-US" altLang="ko-KR" dirty="0"/>
              <a:t>)</a:t>
            </a:r>
            <a:r>
              <a:rPr lang="en-US" dirty="0"/>
              <a:t>; </a:t>
            </a:r>
            <a:r>
              <a:rPr lang="ko-KR" altLang="en-US" dirty="0"/>
              <a:t>어플리케이션 서버는 권장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ko-KR" altLang="en-US" dirty="0"/>
              <a:t>클러스터 환경의 경우</a:t>
            </a:r>
            <a:r>
              <a:rPr lang="en-US" altLang="ko-KR" dirty="0"/>
              <a:t>, P</a:t>
            </a:r>
            <a:r>
              <a:rPr lang="en-US" dirty="0"/>
              <a:t>rotection group</a:t>
            </a:r>
            <a:r>
              <a:rPr lang="ko-KR" altLang="en-US" dirty="0"/>
              <a:t>에서</a:t>
            </a:r>
            <a:r>
              <a:rPr lang="en-US" dirty="0"/>
              <a:t> </a:t>
            </a:r>
            <a:r>
              <a:rPr lang="ko-KR" altLang="en-US" dirty="0"/>
              <a:t>설정해야 함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8CFA7C-98B6-449F-916D-C01D52A17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CBT Driver</a:t>
            </a:r>
          </a:p>
        </p:txBody>
      </p:sp>
      <p:pic>
        <p:nvPicPr>
          <p:cNvPr id="4" name="Picture 2" descr="Removing Veeam CBT Driver">
            <a:extLst>
              <a:ext uri="{FF2B5EF4-FFF2-40B4-BE49-F238E27FC236}">
                <a16:creationId xmlns:a16="http://schemas.microsoft.com/office/drawing/2014/main" id="{04D680AA-44F2-438A-A95F-1318FC8C9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609" y="1424665"/>
            <a:ext cx="5546437" cy="361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F530A79-04E7-44D6-8A13-459ED532B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964" b="32653"/>
          <a:stretch/>
        </p:blipFill>
        <p:spPr>
          <a:xfrm>
            <a:off x="7609623" y="5215722"/>
            <a:ext cx="5484916" cy="17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655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86E8CF-D164-455F-94D5-FE1A61191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48" y="252043"/>
            <a:ext cx="12295505" cy="995391"/>
          </a:xfrm>
        </p:spPr>
        <p:txBody>
          <a:bodyPr/>
          <a:lstStyle/>
          <a:p>
            <a:r>
              <a:rPr lang="en-US" dirty="0"/>
              <a:t>Server CBT Driver Components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5AB00D-5A85-4687-B378-AED20BB94E41}"/>
              </a:ext>
            </a:extLst>
          </p:cNvPr>
          <p:cNvGrpSpPr/>
          <p:nvPr/>
        </p:nvGrpSpPr>
        <p:grpSpPr>
          <a:xfrm>
            <a:off x="2268732" y="2073296"/>
            <a:ext cx="7072846" cy="4810679"/>
            <a:chOff x="2456480" y="1007390"/>
            <a:chExt cx="4231038" cy="35801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E412CC-190A-497B-B750-0A91FD80C013}"/>
                </a:ext>
              </a:extLst>
            </p:cNvPr>
            <p:cNvSpPr txBox="1"/>
            <p:nvPr/>
          </p:nvSpPr>
          <p:spPr>
            <a:xfrm>
              <a:off x="2518255" y="2122153"/>
              <a:ext cx="3719592" cy="742113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1008195">
                <a:defRPr/>
              </a:pPr>
              <a:r>
                <a:rPr lang="en-US" sz="294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Veeam Agent for Microsoft Windows Service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B1B51D-9916-4516-A41C-35CC18776E61}"/>
                </a:ext>
              </a:extLst>
            </p:cNvPr>
            <p:cNvSpPr txBox="1"/>
            <p:nvPr/>
          </p:nvSpPr>
          <p:spPr>
            <a:xfrm>
              <a:off x="2573901" y="1226724"/>
              <a:ext cx="3719593" cy="40541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1008195">
                <a:defRPr/>
              </a:pPr>
              <a:r>
                <a:rPr lang="en-US" sz="294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Veeam Installer Service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6B70538-A026-48CC-B8C9-65837640E02A}"/>
                </a:ext>
              </a:extLst>
            </p:cNvPr>
            <p:cNvSpPr/>
            <p:nvPr/>
          </p:nvSpPr>
          <p:spPr bwMode="auto">
            <a:xfrm>
              <a:off x="2456480" y="1007390"/>
              <a:ext cx="4231038" cy="3580108"/>
            </a:xfrm>
            <a:prstGeom prst="rect">
              <a:avLst/>
            </a:prstGeom>
            <a:noFill/>
            <a:ln w="38100"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438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CCCB7E-000A-45C5-BAC2-18A435930665}"/>
                </a:ext>
              </a:extLst>
            </p:cNvPr>
            <p:cNvSpPr/>
            <p:nvPr/>
          </p:nvSpPr>
          <p:spPr bwMode="auto">
            <a:xfrm>
              <a:off x="2518254" y="1975213"/>
              <a:ext cx="4036378" cy="932473"/>
            </a:xfrm>
            <a:prstGeom prst="rect">
              <a:avLst/>
            </a:prstGeom>
            <a:noFill/>
            <a:ln w="38100"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438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4BE47A-F979-4394-8EF6-D9A885EC4715}"/>
                </a:ext>
              </a:extLst>
            </p:cNvPr>
            <p:cNvSpPr/>
            <p:nvPr/>
          </p:nvSpPr>
          <p:spPr bwMode="auto">
            <a:xfrm>
              <a:off x="2518255" y="1144539"/>
              <a:ext cx="4036377" cy="653512"/>
            </a:xfrm>
            <a:prstGeom prst="rect">
              <a:avLst/>
            </a:prstGeom>
            <a:noFill/>
            <a:ln w="38100"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4381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4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343EA62-6F1E-4792-BD52-0AC8BBCD29BF}"/>
              </a:ext>
            </a:extLst>
          </p:cNvPr>
          <p:cNvSpPr/>
          <p:nvPr/>
        </p:nvSpPr>
        <p:spPr>
          <a:xfrm>
            <a:off x="6925973" y="4976939"/>
            <a:ext cx="2193466" cy="878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8195">
              <a:defRPr/>
            </a:pPr>
            <a:r>
              <a:rPr lang="en-US" sz="1985" dirty="0">
                <a:solidFill>
                  <a:srgbClr val="FFFFFF"/>
                </a:solidFill>
                <a:latin typeface="Tahoma"/>
              </a:rPr>
              <a:t>Files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5A9969-A9D1-4F10-9F96-342774D99AAC}"/>
              </a:ext>
            </a:extLst>
          </p:cNvPr>
          <p:cNvSpPr/>
          <p:nvPr/>
        </p:nvSpPr>
        <p:spPr>
          <a:xfrm>
            <a:off x="4058859" y="5948436"/>
            <a:ext cx="5060580" cy="878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8195">
              <a:defRPr/>
            </a:pPr>
            <a:r>
              <a:rPr lang="en-US" sz="1985" dirty="0">
                <a:solidFill>
                  <a:srgbClr val="FFFFFF"/>
                </a:solidFill>
                <a:latin typeface="Tahoma"/>
              </a:rPr>
              <a:t>Windows Operating System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16F17E-C5FF-49F0-A0F0-4064BB028EC8}"/>
              </a:ext>
            </a:extLst>
          </p:cNvPr>
          <p:cNvSpPr/>
          <p:nvPr/>
        </p:nvSpPr>
        <p:spPr>
          <a:xfrm>
            <a:off x="4058859" y="5003933"/>
            <a:ext cx="2686622" cy="878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8195">
              <a:defRPr/>
            </a:pPr>
            <a:r>
              <a:rPr lang="en-US" sz="1985" dirty="0">
                <a:solidFill>
                  <a:srgbClr val="FFFFFF"/>
                </a:solidFill>
                <a:latin typeface="Tahoma"/>
              </a:rPr>
              <a:t>Applications</a:t>
            </a:r>
          </a:p>
        </p:txBody>
      </p:sp>
      <p:sp>
        <p:nvSpPr>
          <p:cNvPr id="13" name="Star: 24 Points 12">
            <a:extLst>
              <a:ext uri="{FF2B5EF4-FFF2-40B4-BE49-F238E27FC236}">
                <a16:creationId xmlns:a16="http://schemas.microsoft.com/office/drawing/2014/main" id="{E07F7754-9F82-4C36-8BA3-3652749EFD25}"/>
              </a:ext>
            </a:extLst>
          </p:cNvPr>
          <p:cNvSpPr/>
          <p:nvPr/>
        </p:nvSpPr>
        <p:spPr>
          <a:xfrm>
            <a:off x="2465019" y="5285447"/>
            <a:ext cx="1508451" cy="1325977"/>
          </a:xfrm>
          <a:prstGeom prst="star24">
            <a:avLst/>
          </a:prstGeom>
          <a:solidFill>
            <a:srgbClr val="2A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8195">
              <a:defRPr/>
            </a:pPr>
            <a:r>
              <a:rPr lang="en-US" sz="1985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CBT</a:t>
            </a:r>
          </a:p>
          <a:p>
            <a:pPr algn="ctr" defTabSz="1008195">
              <a:defRPr/>
            </a:pPr>
            <a:r>
              <a:rPr lang="en-US" sz="1176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 here</a:t>
            </a:r>
          </a:p>
        </p:txBody>
      </p:sp>
    </p:spTree>
    <p:extLst>
      <p:ext uri="{BB962C8B-B14F-4D97-AF65-F5344CB8AC3E}">
        <p14:creationId xmlns:p14="http://schemas.microsoft.com/office/powerpoint/2010/main" val="23326905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6839" y="2952539"/>
            <a:ext cx="44836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>
              <a:spcAft>
                <a:spcPts val="300"/>
              </a:spcAft>
            </a:pPr>
            <a:r>
              <a:rPr lang="en-US" altLang="ko-KR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Veeam VBR </a:t>
            </a:r>
            <a:r>
              <a:rPr lang="ko-KR" altLang="en-US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3549385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VBR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 다운로드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URL : https://www.veeam.com/downloads.html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11" y="2038908"/>
            <a:ext cx="2809875" cy="40957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07" y="2700511"/>
            <a:ext cx="56578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77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VBR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VBR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1.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 실행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1908423"/>
            <a:ext cx="7596844" cy="531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90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21" y="2287783"/>
            <a:ext cx="6219825" cy="352425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VBR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VBR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약관에 동의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60835" y="4859173"/>
            <a:ext cx="2304256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65291" y="5435237"/>
            <a:ext cx="792088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84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0795" y="684287"/>
            <a:ext cx="12383100" cy="1357352"/>
          </a:xfrm>
        </p:spPr>
        <p:txBody>
          <a:bodyPr/>
          <a:lstStyle/>
          <a:p>
            <a:r>
              <a:rPr lang="ko-KR" altLang="en-US" sz="4400" dirty="0"/>
              <a:t>목차</a:t>
            </a:r>
            <a:endParaRPr lang="en-US" altLang="ko-KR" sz="4400" dirty="0"/>
          </a:p>
          <a:p>
            <a:pPr marL="571500" indent="-571500">
              <a:buFontTx/>
              <a:buChar char="-"/>
            </a:pPr>
            <a:r>
              <a:rPr lang="en-US" sz="3600" dirty="0"/>
              <a:t>Veeam Agent </a:t>
            </a:r>
            <a:r>
              <a:rPr lang="ko-KR" altLang="en-US" sz="3600" dirty="0"/>
              <a:t>개요</a:t>
            </a:r>
            <a:endParaRPr lang="en-US" altLang="ko-KR" sz="3600" dirty="0"/>
          </a:p>
          <a:p>
            <a:pPr marL="571500" indent="-571500">
              <a:buFontTx/>
              <a:buChar char="-"/>
            </a:pPr>
            <a:r>
              <a:rPr lang="en-US" sz="3600" dirty="0"/>
              <a:t>Veeam VBR </a:t>
            </a:r>
            <a:r>
              <a:rPr lang="ko-KR" altLang="en-US" sz="3600" dirty="0"/>
              <a:t>설치</a:t>
            </a:r>
            <a:endParaRPr lang="en-US" altLang="ko-KR" sz="3600" dirty="0"/>
          </a:p>
          <a:p>
            <a:pPr marL="571500" indent="-571500">
              <a:buFontTx/>
              <a:buChar char="-"/>
            </a:pPr>
            <a:r>
              <a:rPr lang="en-US" altLang="ko-KR" sz="3600" dirty="0"/>
              <a:t>License </a:t>
            </a:r>
            <a:r>
              <a:rPr lang="ko-KR" altLang="en-US" sz="3600" dirty="0"/>
              <a:t>등록</a:t>
            </a:r>
          </a:p>
          <a:p>
            <a:pPr marL="571500" indent="-571500">
              <a:buFontTx/>
              <a:buChar char="-"/>
            </a:pPr>
            <a:r>
              <a:rPr lang="en-US" altLang="ko-KR" sz="3600" dirty="0"/>
              <a:t>Agent </a:t>
            </a:r>
            <a:r>
              <a:rPr lang="ko-KR" altLang="en-US" sz="3600" dirty="0"/>
              <a:t>설치</a:t>
            </a:r>
            <a:r>
              <a:rPr lang="en-US" altLang="ko-KR" sz="3600" dirty="0"/>
              <a:t>(VBR)</a:t>
            </a:r>
          </a:p>
          <a:p>
            <a:pPr marL="571500" indent="-571500">
              <a:buFontTx/>
              <a:buChar char="-"/>
            </a:pPr>
            <a:r>
              <a:rPr lang="en-US" altLang="ko-KR" sz="3600" dirty="0"/>
              <a:t>Agent </a:t>
            </a:r>
            <a:r>
              <a:rPr lang="ko-KR" altLang="en-US" sz="3600" dirty="0"/>
              <a:t>설치</a:t>
            </a:r>
            <a:r>
              <a:rPr lang="en-US" altLang="ko-KR" sz="3600" dirty="0"/>
              <a:t>(Client)</a:t>
            </a:r>
          </a:p>
          <a:p>
            <a:pPr marL="571500" indent="-571500">
              <a:buFontTx/>
              <a:buChar char="-"/>
            </a:pPr>
            <a:r>
              <a:rPr lang="en-US" altLang="ko-KR" sz="3600" dirty="0" err="1"/>
              <a:t>Hyper-v</a:t>
            </a:r>
            <a:r>
              <a:rPr lang="en-US" altLang="ko-KR" sz="3600" dirty="0"/>
              <a:t> </a:t>
            </a:r>
            <a:r>
              <a:rPr lang="ko-KR" altLang="en-US" sz="3600" dirty="0"/>
              <a:t>서버 등록</a:t>
            </a:r>
            <a:endParaRPr lang="en-US" altLang="ko-KR" sz="3600" dirty="0"/>
          </a:p>
          <a:p>
            <a:pPr marL="571500" indent="-571500">
              <a:buFontTx/>
              <a:buChar char="-"/>
            </a:pPr>
            <a:r>
              <a:rPr lang="en-US" altLang="ko-KR" sz="3600" dirty="0"/>
              <a:t>Linux</a:t>
            </a:r>
            <a:r>
              <a:rPr lang="ko-KR" altLang="en-US" sz="3600" dirty="0"/>
              <a:t> </a:t>
            </a:r>
            <a:r>
              <a:rPr lang="en-US" altLang="ko-KR" sz="3600" dirty="0"/>
              <a:t>Agent</a:t>
            </a:r>
            <a:r>
              <a:rPr lang="ko-KR" altLang="en-US" sz="3600" dirty="0"/>
              <a:t> 설치 및 백업</a:t>
            </a:r>
          </a:p>
          <a:p>
            <a:pPr marL="571500" indent="-571500">
              <a:buFontTx/>
              <a:buChar char="-"/>
            </a:pPr>
            <a:r>
              <a:rPr lang="en-US" altLang="ko-KR" sz="3600" dirty="0"/>
              <a:t>Agent </a:t>
            </a:r>
            <a:r>
              <a:rPr lang="ko-KR" altLang="en-US" sz="3600" dirty="0"/>
              <a:t>백업 구성</a:t>
            </a:r>
            <a:endParaRPr lang="en-US" altLang="ko-KR" sz="3600" dirty="0"/>
          </a:p>
          <a:p>
            <a:pPr marL="571500" indent="-571500">
              <a:buFontTx/>
              <a:buChar char="-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885088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VBR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VBR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3.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Veeam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License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라이선스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미입력시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프리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에디션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사용 가능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54624" y="4859774"/>
            <a:ext cx="2304256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59080" y="5435838"/>
            <a:ext cx="792088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96" y="2286243"/>
            <a:ext cx="6257925" cy="3514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951068" y="5435838"/>
            <a:ext cx="792088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712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21" y="2287783"/>
            <a:ext cx="6238875" cy="3514725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VBR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VBR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3.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Veeam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선택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설치될 경로 변경 가능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96839" y="4929606"/>
            <a:ext cx="5724636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65291" y="5433662"/>
            <a:ext cx="792088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17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VBR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VBR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필수 설치파일 확인 및 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SQL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.net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framework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필수 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21" y="2287783"/>
            <a:ext cx="6229350" cy="35052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065291" y="5433662"/>
            <a:ext cx="792088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29287" y="4950476"/>
            <a:ext cx="792088" cy="162303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6111936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 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필수 설치파일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설치시</a:t>
            </a:r>
            <a:r>
              <a:rPr lang="ko-KR" altLang="en-US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재기동이 </a:t>
            </a:r>
            <a:r>
              <a:rPr lang="ko-KR" altLang="en-US" sz="12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필요할수있음</a:t>
            </a:r>
            <a:endParaRPr lang="en-US" altLang="ko-KR" sz="12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57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21" y="2318059"/>
            <a:ext cx="6238875" cy="3514725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VBR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VBR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5.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 확인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경로 및 서비스 포트 확인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065291" y="5455102"/>
            <a:ext cx="792088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6111936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9286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VBR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VBR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6.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완료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6111936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21" y="2287783"/>
            <a:ext cx="62388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6839" y="2952539"/>
            <a:ext cx="33153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>
              <a:spcAft>
                <a:spcPts val="300"/>
              </a:spcAft>
            </a:pPr>
            <a:r>
              <a:rPr lang="en-US" altLang="ko-KR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License </a:t>
            </a:r>
            <a:r>
              <a:rPr lang="ko-KR" altLang="en-US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265716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License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등록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License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1. Software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20" y="2287783"/>
            <a:ext cx="9231767" cy="47332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9920" y="2484487"/>
            <a:ext cx="310935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76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License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등록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License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License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60835" y="5045245"/>
            <a:ext cx="504056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333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8" y="2287784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License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등록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License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3. Install License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073403" y="3024547"/>
            <a:ext cx="648072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718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License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등록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License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 License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53123" y="4068663"/>
            <a:ext cx="4248472" cy="108012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513563" y="5962967"/>
            <a:ext cx="648072" cy="1939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6839" y="2952539"/>
            <a:ext cx="49548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>
              <a:spcAft>
                <a:spcPts val="300"/>
              </a:spcAft>
            </a:pPr>
            <a:r>
              <a:rPr lang="en-US" altLang="ko-KR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Veeam Agent </a:t>
            </a:r>
            <a:r>
              <a:rPr lang="ko-KR" altLang="en-US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577720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License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등록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License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5. License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812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6839" y="2952539"/>
            <a:ext cx="3044423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>
              <a:spcAft>
                <a:spcPts val="300"/>
              </a:spcAft>
            </a:pPr>
            <a:r>
              <a:rPr lang="en-US" altLang="ko-KR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Agent </a:t>
            </a:r>
            <a:r>
              <a:rPr lang="ko-KR" altLang="en-US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설치</a:t>
            </a:r>
            <a:endParaRPr lang="en-US" altLang="ko-KR" sz="4400" b="1" dirty="0">
              <a:ln>
                <a:solidFill>
                  <a:srgbClr val="003561">
                    <a:alpha val="0"/>
                  </a:srgbClr>
                </a:solidFill>
              </a:ln>
              <a:solidFill>
                <a:srgbClr val="0D614E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t">
              <a:spcAft>
                <a:spcPts val="300"/>
              </a:spcAft>
            </a:pPr>
            <a:r>
              <a:rPr lang="en-US" altLang="ko-KR" sz="10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- VBR</a:t>
            </a:r>
            <a:endParaRPr lang="ko-KR" altLang="en-US" sz="1000" b="1" dirty="0">
              <a:ln>
                <a:solidFill>
                  <a:srgbClr val="003561">
                    <a:alpha val="0"/>
                  </a:srgbClr>
                </a:solidFill>
              </a:ln>
              <a:solidFill>
                <a:srgbClr val="0D614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607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9920" y="2284865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1. Software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6273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4983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INVENTORY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ADD SERVER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97590" y="5616835"/>
            <a:ext cx="1775413" cy="25202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61035" y="3312579"/>
            <a:ext cx="6228692" cy="79208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866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9090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3.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대상 확인 후 선택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WICROSOFT WINDOWS</a:t>
            </a:r>
          </a:p>
        </p:txBody>
      </p:sp>
    </p:spTree>
    <p:extLst>
      <p:ext uri="{BB962C8B-B14F-4D97-AF65-F5344CB8AC3E}">
        <p14:creationId xmlns:p14="http://schemas.microsoft.com/office/powerpoint/2010/main" val="2533737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 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대상 서버의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DNS name or IP address</a:t>
            </a:r>
          </a:p>
        </p:txBody>
      </p:sp>
    </p:spTree>
    <p:extLst>
      <p:ext uri="{BB962C8B-B14F-4D97-AF65-F5344CB8AC3E}">
        <p14:creationId xmlns:p14="http://schemas.microsoft.com/office/powerpoint/2010/main" val="891466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9338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5. 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대상 서버의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ID/PW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1901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6. 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 설정 확인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5735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7. 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화면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6316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2741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7. 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- 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정보 확인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3056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48" y="274447"/>
            <a:ext cx="12295505" cy="995391"/>
          </a:xfrm>
        </p:spPr>
        <p:txBody>
          <a:bodyPr vert="horz" wrap="square" lIns="0" tIns="0" rIns="0" bIns="0" rtlCol="0" anchor="t">
            <a:spAutoFit/>
          </a:bodyPr>
          <a:lstStyle/>
          <a:p>
            <a:pPr defTabSz="686030"/>
            <a:r>
              <a:rPr lang="en-US" altLang="ko-KR" sz="4400" dirty="0">
                <a:ln w="3175">
                  <a:noFill/>
                </a:ln>
                <a:solidFill>
                  <a:srgbClr val="00B336"/>
                </a:solidFill>
                <a:latin typeface="+mj-lt"/>
                <a:ea typeface="+mn-ea"/>
                <a:cs typeface="Arial" charset="0"/>
              </a:rPr>
              <a:t>Built-in management for agents</a:t>
            </a:r>
            <a:endParaRPr lang="ko-KR" altLang="en-US" sz="4400" dirty="0">
              <a:ln w="3175">
                <a:noFill/>
              </a:ln>
              <a:solidFill>
                <a:srgbClr val="00B336"/>
              </a:solidFill>
              <a:latin typeface="+mj-lt"/>
              <a:ea typeface="+mn-ea"/>
              <a:cs typeface="Arial" charset="0"/>
            </a:endParaRP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8B8624F-7192-4DFC-8659-16DEB1CF461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72118" y="1596265"/>
            <a:ext cx="12296386" cy="1114588"/>
          </a:xfrm>
        </p:spPr>
        <p:txBody>
          <a:bodyPr/>
          <a:lstStyle/>
          <a:p>
            <a:r>
              <a:rPr lang="en-US" altLang="ko-KR" sz="1800" dirty="0" err="1"/>
              <a:t>Veeam</a:t>
            </a:r>
            <a:r>
              <a:rPr lang="en-US" altLang="ko-KR" sz="1800" dirty="0"/>
              <a:t> Backup &amp; Replication (Linux </a:t>
            </a:r>
            <a:r>
              <a:rPr lang="ko-KR" altLang="en-US" sz="1800" dirty="0"/>
              <a:t>및 </a:t>
            </a:r>
            <a:r>
              <a:rPr lang="en-US" altLang="ko-KR" sz="1800" dirty="0"/>
              <a:t>Microsoft Windows </a:t>
            </a:r>
            <a:r>
              <a:rPr lang="ko-KR" altLang="en-US" sz="1800" dirty="0"/>
              <a:t>용 </a:t>
            </a:r>
            <a:r>
              <a:rPr lang="en-US" altLang="ko-KR" sz="1800" dirty="0" err="1"/>
              <a:t>Veeam</a:t>
            </a:r>
            <a:r>
              <a:rPr lang="en-US" altLang="ko-KR" sz="1800" dirty="0"/>
              <a:t> Agent)</a:t>
            </a:r>
            <a:r>
              <a:rPr lang="ko-KR" altLang="en-US" sz="1800" dirty="0"/>
              <a:t>에 에이전트를 직접 통합하여 관리 복잡성을 줄이고 사용 편의성을 향상</a:t>
            </a:r>
            <a:endParaRPr lang="en-US" altLang="ko-KR" sz="18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CE887E8-F37E-480C-A0C2-98CB71D98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05551" y="3037280"/>
            <a:ext cx="4903782" cy="34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B8DA3A64-114B-4E45-B783-FC53CBE802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71426" y="2849366"/>
            <a:ext cx="5445223" cy="38252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2">
            <a:extLst>
              <a:ext uri="{FF2B5EF4-FFF2-40B4-BE49-F238E27FC236}">
                <a16:creationId xmlns:a16="http://schemas.microsoft.com/office/drawing/2014/main" id="{6DBC5E64-40D7-4691-AC04-111C78D86482}"/>
              </a:ext>
            </a:extLst>
          </p:cNvPr>
          <p:cNvCxnSpPr/>
          <p:nvPr/>
        </p:nvCxnSpPr>
        <p:spPr>
          <a:xfrm>
            <a:off x="6490379" y="2787239"/>
            <a:ext cx="0" cy="3856195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981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6839" y="2952539"/>
            <a:ext cx="3044423" cy="14850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>
              <a:spcAft>
                <a:spcPts val="300"/>
              </a:spcAft>
            </a:pPr>
            <a:r>
              <a:rPr lang="en-US" altLang="ko-KR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Agent </a:t>
            </a:r>
            <a:r>
              <a:rPr lang="ko-KR" altLang="en-US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설치</a:t>
            </a:r>
            <a:endParaRPr lang="en-US" altLang="ko-KR" sz="4400" b="1" dirty="0">
              <a:ln>
                <a:solidFill>
                  <a:srgbClr val="003561">
                    <a:alpha val="0"/>
                  </a:srgbClr>
                </a:solidFill>
              </a:ln>
              <a:solidFill>
                <a:srgbClr val="0D614E"/>
              </a:solidFill>
              <a:latin typeface="나눔고딕" pitchFamily="50" charset="-127"/>
              <a:ea typeface="나눔고딕" pitchFamily="50" charset="-127"/>
            </a:endParaRPr>
          </a:p>
          <a:p>
            <a:pPr fontAlgn="t">
              <a:spcAft>
                <a:spcPts val="300"/>
              </a:spcAft>
            </a:pPr>
            <a:r>
              <a:rPr lang="en-US" altLang="ko-KR" sz="10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 - client </a:t>
            </a:r>
            <a:r>
              <a:rPr lang="en-US" altLang="ko-KR" sz="1000" b="1" dirty="0" err="1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agnt</a:t>
            </a:r>
            <a:r>
              <a:rPr lang="en-US" altLang="ko-KR" sz="10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0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설치</a:t>
            </a:r>
            <a:r>
              <a:rPr lang="en-US" altLang="ko-KR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ko-KR" altLang="en-US" sz="4400" b="1" dirty="0">
              <a:ln>
                <a:solidFill>
                  <a:srgbClr val="003561">
                    <a:alpha val="0"/>
                  </a:srgbClr>
                </a:solidFill>
              </a:ln>
              <a:solidFill>
                <a:srgbClr val="0D614E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535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 다운로드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URL : https://www.veeam.com/downloads.html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77" y="2250647"/>
            <a:ext cx="2000250" cy="2381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46" y="2700994"/>
            <a:ext cx="21431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20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1.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파일 실행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19" y="2287783"/>
            <a:ext cx="4581525" cy="40100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88828" y="5112779"/>
            <a:ext cx="180020" cy="18159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88827" y="5327225"/>
            <a:ext cx="180020" cy="181598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364991" y="5724847"/>
            <a:ext cx="1224136" cy="3960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966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16" y="2287783"/>
            <a:ext cx="4562475" cy="40005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USB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연결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88927" y="5328803"/>
            <a:ext cx="2376264" cy="21602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29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4562475" cy="40005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</a:rPr>
              <a:t>설치</a:t>
            </a: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Agent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3.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복구 이미지 생성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72903" y="5364807"/>
            <a:ext cx="2844316" cy="18002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8479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</a:rPr>
              <a:t>설치</a:t>
            </a:r>
            <a:endParaRPr kumimoji="0" lang="en-US" altLang="ko-KR" sz="1800" b="1" dirty="0">
              <a:ln>
                <a:solidFill>
                  <a:srgbClr val="003561">
                    <a:alpha val="0"/>
                  </a:srgbClr>
                </a:solidFill>
              </a:ln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Recovery Image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1. Image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85439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19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</a:rPr>
              <a:t>설치</a:t>
            </a:r>
            <a:endParaRPr kumimoji="0" lang="en-US" altLang="ko-KR" sz="1800" b="1" dirty="0">
              <a:ln>
                <a:solidFill>
                  <a:srgbClr val="003561">
                    <a:alpha val="0"/>
                  </a:srgbClr>
                </a:solidFill>
              </a:ln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Recovery Image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Image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경로 설정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84867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86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</a:rPr>
              <a:t>설치</a:t>
            </a:r>
            <a:endParaRPr kumimoji="0" lang="en-US" altLang="ko-KR" sz="1800" b="1" dirty="0">
              <a:ln>
                <a:solidFill>
                  <a:srgbClr val="003561">
                    <a:alpha val="0"/>
                  </a:srgbClr>
                </a:solidFill>
              </a:ln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Recovery Image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3.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 확인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84867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65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</a:rPr>
              <a:t>Agent </a:t>
            </a:r>
            <a:r>
              <a:rPr kumimoji="0" lang="ko-KR" altLang="en-US" sz="1800" b="1" dirty="0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</a:rPr>
              <a:t>설치</a:t>
            </a:r>
            <a:endParaRPr kumimoji="0" lang="en-US" altLang="ko-KR" sz="1800" b="1" dirty="0">
              <a:ln>
                <a:solidFill>
                  <a:srgbClr val="003561">
                    <a:alpha val="0"/>
                  </a:srgbClr>
                </a:solidFill>
              </a:ln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Recovery Image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4. Image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85534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29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65847" y="3230904"/>
            <a:ext cx="12383100" cy="1357352"/>
          </a:xfrm>
        </p:spPr>
        <p:txBody>
          <a:bodyPr/>
          <a:lstStyle/>
          <a:p>
            <a:r>
              <a:rPr lang="en-US" sz="6468" dirty="0"/>
              <a:t>Linux</a:t>
            </a:r>
            <a:r>
              <a:rPr lang="ko-KR" altLang="en-US" sz="6468" dirty="0"/>
              <a:t> </a:t>
            </a:r>
            <a:r>
              <a:rPr lang="en-US" altLang="ko-KR" sz="6468" dirty="0"/>
              <a:t>Agent</a:t>
            </a:r>
            <a:r>
              <a:rPr lang="ko-KR" altLang="en-US" sz="6468" dirty="0"/>
              <a:t> 설치 및 백업</a:t>
            </a:r>
            <a:endParaRPr lang="en-US" sz="6468" dirty="0"/>
          </a:p>
        </p:txBody>
      </p:sp>
    </p:spTree>
    <p:extLst>
      <p:ext uri="{BB962C8B-B14F-4D97-AF65-F5344CB8AC3E}">
        <p14:creationId xmlns:p14="http://schemas.microsoft.com/office/powerpoint/2010/main" val="398503614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83EB7B-6AC7-424A-B310-77B38EBE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48" y="252043"/>
            <a:ext cx="12295505" cy="814411"/>
          </a:xfrm>
        </p:spPr>
        <p:txBody>
          <a:bodyPr vert="horz" wrap="square" lIns="0" tIns="0" rIns="0" bIns="0" rtlCol="0" anchor="t">
            <a:spAutoFit/>
          </a:bodyPr>
          <a:lstStyle/>
          <a:p>
            <a:pPr defTabSz="686030"/>
            <a:r>
              <a:rPr lang="en-US" altLang="ko-KR" sz="4400" dirty="0">
                <a:ln w="3175">
                  <a:noFill/>
                </a:ln>
                <a:solidFill>
                  <a:srgbClr val="00B336"/>
                </a:solidFill>
                <a:latin typeface="+mj-lt"/>
                <a:ea typeface="+mn-ea"/>
                <a:cs typeface="Arial" charset="0"/>
              </a:rPr>
              <a:t>Agent Management: Protection groups</a:t>
            </a:r>
            <a:endParaRPr lang="ko-KR" altLang="en-US" sz="4400" dirty="0">
              <a:ln w="3175">
                <a:noFill/>
              </a:ln>
              <a:solidFill>
                <a:srgbClr val="00B336"/>
              </a:solidFill>
              <a:latin typeface="+mj-lt"/>
              <a:ea typeface="+mn-ea"/>
              <a:cs typeface="Arial" charset="0"/>
            </a:endParaRPr>
          </a:p>
        </p:txBody>
      </p:sp>
      <p:pic>
        <p:nvPicPr>
          <p:cNvPr id="4" name="Picture 140">
            <a:extLst>
              <a:ext uri="{FF2B5EF4-FFF2-40B4-BE49-F238E27FC236}">
                <a16:creationId xmlns:a16="http://schemas.microsoft.com/office/drawing/2014/main" id="{057969B6-B7C7-4EA6-AE85-C5E0DE853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96607" y="3556594"/>
            <a:ext cx="1192452" cy="11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6B703-A9A6-4526-9B64-3C1056B19839}"/>
              </a:ext>
            </a:extLst>
          </p:cNvPr>
          <p:cNvSpPr txBox="1"/>
          <p:nvPr/>
        </p:nvSpPr>
        <p:spPr>
          <a:xfrm>
            <a:off x="681126" y="4705164"/>
            <a:ext cx="1223412" cy="31630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17" dirty="0"/>
              <a:t>VBR server</a:t>
            </a:r>
          </a:p>
        </p:txBody>
      </p:sp>
      <p:cxnSp>
        <p:nvCxnSpPr>
          <p:cNvPr id="6" name="Straight Arrow Connector 40">
            <a:extLst>
              <a:ext uri="{FF2B5EF4-FFF2-40B4-BE49-F238E27FC236}">
                <a16:creationId xmlns:a16="http://schemas.microsoft.com/office/drawing/2014/main" id="{63BEEF40-0385-49E2-9370-7E0A72AD130E}"/>
              </a:ext>
            </a:extLst>
          </p:cNvPr>
          <p:cNvCxnSpPr/>
          <p:nvPr/>
        </p:nvCxnSpPr>
        <p:spPr>
          <a:xfrm flipH="1">
            <a:off x="2008883" y="4116687"/>
            <a:ext cx="5040843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3">
            <a:extLst>
              <a:ext uri="{FF2B5EF4-FFF2-40B4-BE49-F238E27FC236}">
                <a16:creationId xmlns:a16="http://schemas.microsoft.com/office/drawing/2014/main" id="{EDCB29C8-2E13-44C5-8BAC-CF204E32B30B}"/>
              </a:ext>
            </a:extLst>
          </p:cNvPr>
          <p:cNvSpPr/>
          <p:nvPr/>
        </p:nvSpPr>
        <p:spPr bwMode="auto">
          <a:xfrm>
            <a:off x="7169551" y="1462641"/>
            <a:ext cx="5691951" cy="538782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29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" name="Straight Arrow Connector 46">
            <a:extLst>
              <a:ext uri="{FF2B5EF4-FFF2-40B4-BE49-F238E27FC236}">
                <a16:creationId xmlns:a16="http://schemas.microsoft.com/office/drawing/2014/main" id="{B80EE3AD-98D5-42CB-992D-5606A612FEF7}"/>
              </a:ext>
            </a:extLst>
          </p:cNvPr>
          <p:cNvCxnSpPr/>
          <p:nvPr/>
        </p:nvCxnSpPr>
        <p:spPr>
          <a:xfrm flipH="1">
            <a:off x="2008883" y="4452743"/>
            <a:ext cx="5040843" cy="0"/>
          </a:xfrm>
          <a:prstGeom prst="straightConnector1">
            <a:avLst/>
          </a:prstGeom>
          <a:ln w="12700">
            <a:solidFill>
              <a:srgbClr val="3F96D2"/>
            </a:solidFill>
            <a:headEnd type="none" w="med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3">
            <a:extLst>
              <a:ext uri="{FF2B5EF4-FFF2-40B4-BE49-F238E27FC236}">
                <a16:creationId xmlns:a16="http://schemas.microsoft.com/office/drawing/2014/main" id="{DDFD154F-0109-47E6-BD34-97C65CFE0352}"/>
              </a:ext>
            </a:extLst>
          </p:cNvPr>
          <p:cNvGrpSpPr/>
          <p:nvPr/>
        </p:nvGrpSpPr>
        <p:grpSpPr>
          <a:xfrm>
            <a:off x="7526065" y="1876314"/>
            <a:ext cx="4970144" cy="4619854"/>
            <a:chOff x="5119318" y="1244488"/>
            <a:chExt cx="3380909" cy="3142626"/>
          </a:xfrm>
        </p:grpSpPr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3F85B346-6FFC-48B0-98D6-37A63A2E83C6}"/>
                </a:ext>
              </a:extLst>
            </p:cNvPr>
            <p:cNvGrpSpPr/>
            <p:nvPr/>
          </p:nvGrpSpPr>
          <p:grpSpPr>
            <a:xfrm>
              <a:off x="6068342" y="3623627"/>
              <a:ext cx="1700046" cy="763487"/>
              <a:chOff x="6068342" y="3623627"/>
              <a:chExt cx="1700046" cy="763487"/>
            </a:xfrm>
          </p:grpSpPr>
          <p:pic>
            <p:nvPicPr>
              <p:cNvPr id="25" name="Picture 269">
                <a:extLst>
                  <a:ext uri="{FF2B5EF4-FFF2-40B4-BE49-F238E27FC236}">
                    <a16:creationId xmlns:a16="http://schemas.microsoft.com/office/drawing/2014/main" id="{E67BB13B-1674-4E4D-9D28-0E550C426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157317" y="3623627"/>
                <a:ext cx="364214" cy="55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761D67-4945-4AC2-B22B-FC07D186A554}"/>
                  </a:ext>
                </a:extLst>
              </p:cNvPr>
              <p:cNvSpPr txBox="1"/>
              <p:nvPr/>
            </p:nvSpPr>
            <p:spPr>
              <a:xfrm>
                <a:off x="6068342" y="4171950"/>
                <a:ext cx="542163" cy="21516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sz="1617" dirty="0">
                    <a:solidFill>
                      <a:schemeClr val="bg1">
                        <a:lumMod val="75000"/>
                      </a:schemeClr>
                    </a:solidFill>
                  </a:rPr>
                  <a:t>Server</a:t>
                </a:r>
              </a:p>
            </p:txBody>
          </p:sp>
          <p:pic>
            <p:nvPicPr>
              <p:cNvPr id="27" name="Picture 269">
                <a:extLst>
                  <a:ext uri="{FF2B5EF4-FFF2-40B4-BE49-F238E27FC236}">
                    <a16:creationId xmlns:a16="http://schemas.microsoft.com/office/drawing/2014/main" id="{F3953DDF-F7CC-4FFC-80DE-3A2A9D3400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7315200" y="3623627"/>
                <a:ext cx="364214" cy="55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B22B646-1DF6-4D2D-A77A-4652AF6B0AD6}"/>
                  </a:ext>
                </a:extLst>
              </p:cNvPr>
              <p:cNvSpPr txBox="1"/>
              <p:nvPr/>
            </p:nvSpPr>
            <p:spPr>
              <a:xfrm>
                <a:off x="7226225" y="4171950"/>
                <a:ext cx="542163" cy="21516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sz="1617" dirty="0"/>
                  <a:t>Server</a:t>
                </a:r>
              </a:p>
            </p:txBody>
          </p:sp>
        </p:grpSp>
        <p:grpSp>
          <p:nvGrpSpPr>
            <p:cNvPr id="11" name="Group 9">
              <a:extLst>
                <a:ext uri="{FF2B5EF4-FFF2-40B4-BE49-F238E27FC236}">
                  <a16:creationId xmlns:a16="http://schemas.microsoft.com/office/drawing/2014/main" id="{6061CE9B-20E8-4431-9BE7-04AAAC43B254}"/>
                </a:ext>
              </a:extLst>
            </p:cNvPr>
            <p:cNvGrpSpPr/>
            <p:nvPr/>
          </p:nvGrpSpPr>
          <p:grpSpPr>
            <a:xfrm>
              <a:off x="5119318" y="1244488"/>
              <a:ext cx="920544" cy="780426"/>
              <a:chOff x="5119318" y="1244488"/>
              <a:chExt cx="920544" cy="780426"/>
            </a:xfrm>
          </p:grpSpPr>
          <p:pic>
            <p:nvPicPr>
              <p:cNvPr id="23" name="Picture 264">
                <a:extLst>
                  <a:ext uri="{FF2B5EF4-FFF2-40B4-BE49-F238E27FC236}">
                    <a16:creationId xmlns:a16="http://schemas.microsoft.com/office/drawing/2014/main" id="{89BF4275-D9C7-4B63-AB28-0533778B2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5170682" y="1244488"/>
                <a:ext cx="817815" cy="555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414F52-496C-432C-9140-627DB7787572}"/>
                  </a:ext>
                </a:extLst>
              </p:cNvPr>
              <p:cNvSpPr txBox="1"/>
              <p:nvPr/>
            </p:nvSpPr>
            <p:spPr>
              <a:xfrm>
                <a:off x="5119318" y="1809750"/>
                <a:ext cx="920544" cy="21516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sz="1617" dirty="0"/>
                  <a:t>Workstation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85AD6EB-B1D8-4837-A199-BC94BBE8F02E}"/>
                </a:ext>
              </a:extLst>
            </p:cNvPr>
            <p:cNvGrpSpPr/>
            <p:nvPr/>
          </p:nvGrpSpPr>
          <p:grpSpPr>
            <a:xfrm>
              <a:off x="7579683" y="1244488"/>
              <a:ext cx="920544" cy="780426"/>
              <a:chOff x="7579683" y="1244488"/>
              <a:chExt cx="920544" cy="780426"/>
            </a:xfrm>
          </p:grpSpPr>
          <p:pic>
            <p:nvPicPr>
              <p:cNvPr id="21" name="Picture 264">
                <a:extLst>
                  <a:ext uri="{FF2B5EF4-FFF2-40B4-BE49-F238E27FC236}">
                    <a16:creationId xmlns:a16="http://schemas.microsoft.com/office/drawing/2014/main" id="{251172A7-9E1E-4D35-A557-8D80B7DBB2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7631047" y="1244488"/>
                <a:ext cx="817815" cy="555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95B054-4705-4E21-96F0-B541401377C6}"/>
                  </a:ext>
                </a:extLst>
              </p:cNvPr>
              <p:cNvSpPr txBox="1"/>
              <p:nvPr/>
            </p:nvSpPr>
            <p:spPr>
              <a:xfrm>
                <a:off x="7579683" y="1809750"/>
                <a:ext cx="920544" cy="21516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sz="1617" dirty="0">
                    <a:solidFill>
                      <a:schemeClr val="bg1">
                        <a:lumMod val="75000"/>
                      </a:schemeClr>
                    </a:solidFill>
                  </a:rPr>
                  <a:t>Workstation</a:t>
                </a:r>
              </a:p>
            </p:txBody>
          </p:sp>
        </p:grpSp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B7985D44-0A24-4AD7-84FF-B2B44F415BAA}"/>
                </a:ext>
              </a:extLst>
            </p:cNvPr>
            <p:cNvGrpSpPr/>
            <p:nvPr/>
          </p:nvGrpSpPr>
          <p:grpSpPr>
            <a:xfrm>
              <a:off x="6449031" y="1244488"/>
              <a:ext cx="721483" cy="780426"/>
              <a:chOff x="6419387" y="1244488"/>
              <a:chExt cx="721483" cy="780426"/>
            </a:xfrm>
          </p:grpSpPr>
          <p:pic>
            <p:nvPicPr>
              <p:cNvPr id="19" name="Picture 115">
                <a:extLst>
                  <a:ext uri="{FF2B5EF4-FFF2-40B4-BE49-F238E27FC236}">
                    <a16:creationId xmlns:a16="http://schemas.microsoft.com/office/drawing/2014/main" id="{55BC9996-4C1C-4C0E-8D5C-5A95468618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6419387" y="1244488"/>
                <a:ext cx="721483" cy="54518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E91CF40-2ECD-4836-9F6F-007B6CFF60A6}"/>
                  </a:ext>
                </a:extLst>
              </p:cNvPr>
              <p:cNvSpPr txBox="1"/>
              <p:nvPr/>
            </p:nvSpPr>
            <p:spPr>
              <a:xfrm>
                <a:off x="6470337" y="1809750"/>
                <a:ext cx="619583" cy="21516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sz="1617" dirty="0"/>
                  <a:t>Laptop</a:t>
                </a:r>
              </a:p>
            </p:txBody>
          </p:sp>
        </p:grpSp>
        <p:grpSp>
          <p:nvGrpSpPr>
            <p:cNvPr id="14" name="Group 8">
              <a:extLst>
                <a:ext uri="{FF2B5EF4-FFF2-40B4-BE49-F238E27FC236}">
                  <a16:creationId xmlns:a16="http://schemas.microsoft.com/office/drawing/2014/main" id="{CC2B48E9-E985-486A-8E47-3F34EFD59394}"/>
                </a:ext>
              </a:extLst>
            </p:cNvPr>
            <p:cNvGrpSpPr/>
            <p:nvPr/>
          </p:nvGrpSpPr>
          <p:grpSpPr>
            <a:xfrm>
              <a:off x="5691130" y="2273294"/>
              <a:ext cx="2396522" cy="1175572"/>
              <a:chOff x="5691130" y="2256807"/>
              <a:chExt cx="2396522" cy="1175572"/>
            </a:xfrm>
          </p:grpSpPr>
          <p:pic>
            <p:nvPicPr>
              <p:cNvPr id="15" name="Picture 77">
                <a:extLst>
                  <a:ext uri="{FF2B5EF4-FFF2-40B4-BE49-F238E27FC236}">
                    <a16:creationId xmlns:a16="http://schemas.microsoft.com/office/drawing/2014/main" id="{A6A51128-3DA8-49A5-B8E5-4BEEE9242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1130" y="2256807"/>
                <a:ext cx="980704" cy="953992"/>
              </a:xfrm>
              <a:prstGeom prst="rect">
                <a:avLst/>
              </a:prstGeom>
            </p:spPr>
          </p:pic>
          <p:pic>
            <p:nvPicPr>
              <p:cNvPr id="16" name="Picture 32">
                <a:extLst>
                  <a:ext uri="{FF2B5EF4-FFF2-40B4-BE49-F238E27FC236}">
                    <a16:creationId xmlns:a16="http://schemas.microsoft.com/office/drawing/2014/main" id="{450E8AAF-BB85-4BAD-A6F8-9C66EE69CC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06948" y="2256807"/>
                <a:ext cx="980704" cy="953992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C4583D3-8D69-4B7C-8D0B-E0E3B149CB18}"/>
                  </a:ext>
                </a:extLst>
              </p:cNvPr>
              <p:cNvSpPr txBox="1"/>
              <p:nvPr/>
            </p:nvSpPr>
            <p:spPr>
              <a:xfrm>
                <a:off x="5744110" y="3217215"/>
                <a:ext cx="874745" cy="21516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sz="1617" dirty="0">
                    <a:solidFill>
                      <a:schemeClr val="bg1">
                        <a:lumMod val="75000"/>
                      </a:schemeClr>
                    </a:solidFill>
                  </a:rPr>
                  <a:t>Virtual host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805F6B-E39E-4D74-8592-DCFBD389FEB7}"/>
                  </a:ext>
                </a:extLst>
              </p:cNvPr>
              <p:cNvSpPr txBox="1"/>
              <p:nvPr/>
            </p:nvSpPr>
            <p:spPr>
              <a:xfrm>
                <a:off x="7159928" y="3217215"/>
                <a:ext cx="874745" cy="21516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>
                <a:defPPr>
                  <a:defRPr lang="ru-RU"/>
                </a:defPPr>
                <a:lvl1pPr algn="ctr">
                  <a:lnSpc>
                    <a:spcPct val="90000"/>
                  </a:lnSpc>
                  <a:defRPr sz="1100"/>
                </a:lvl1pPr>
              </a:lstStyle>
              <a:p>
                <a:r>
                  <a:rPr lang="en-US" sz="1617" dirty="0">
                    <a:solidFill>
                      <a:schemeClr val="bg1">
                        <a:lumMod val="75000"/>
                      </a:schemeClr>
                    </a:solidFill>
                  </a:rPr>
                  <a:t>Virtual host</a:t>
                </a:r>
              </a:p>
            </p:txBody>
          </p:sp>
        </p:grpSp>
      </p:grpSp>
      <p:sp>
        <p:nvSpPr>
          <p:cNvPr id="29" name="Rectangle 56">
            <a:extLst>
              <a:ext uri="{FF2B5EF4-FFF2-40B4-BE49-F238E27FC236}">
                <a16:creationId xmlns:a16="http://schemas.microsoft.com/office/drawing/2014/main" id="{E877EF95-E2C6-4B1B-A15F-421ECFB4AD44}"/>
              </a:ext>
            </a:extLst>
          </p:cNvPr>
          <p:cNvSpPr/>
          <p:nvPr/>
        </p:nvSpPr>
        <p:spPr>
          <a:xfrm>
            <a:off x="8403167" y="1238740"/>
            <a:ext cx="3215944" cy="409023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05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Company infrastructure</a:t>
            </a:r>
          </a:p>
        </p:txBody>
      </p:sp>
      <p:grpSp>
        <p:nvGrpSpPr>
          <p:cNvPr id="30" name="Group 57">
            <a:extLst>
              <a:ext uri="{FF2B5EF4-FFF2-40B4-BE49-F238E27FC236}">
                <a16:creationId xmlns:a16="http://schemas.microsoft.com/office/drawing/2014/main" id="{33067B03-A39D-4E8B-9B85-164B436DD55E}"/>
              </a:ext>
            </a:extLst>
          </p:cNvPr>
          <p:cNvGrpSpPr/>
          <p:nvPr/>
        </p:nvGrpSpPr>
        <p:grpSpPr>
          <a:xfrm>
            <a:off x="5735600" y="2764528"/>
            <a:ext cx="950900" cy="1025787"/>
            <a:chOff x="3901366" y="1949133"/>
            <a:chExt cx="646844" cy="697785"/>
          </a:xfrm>
        </p:grpSpPr>
        <p:pic>
          <p:nvPicPr>
            <p:cNvPr id="31" name="Picture 258" descr="\\amust.local\spb\Marketing\Graphics\Working\DIAGRAMS\Technical_Diagrams\veeam_icons\png\file.png">
              <a:extLst>
                <a:ext uri="{FF2B5EF4-FFF2-40B4-BE49-F238E27FC236}">
                  <a16:creationId xmlns:a16="http://schemas.microsoft.com/office/drawing/2014/main" id="{7092FB78-AFCC-4F98-8B0C-0C1BA023E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2316" y="1949133"/>
              <a:ext cx="344947" cy="473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0A2112-ABFA-4DC0-A1B3-74C11C037061}"/>
                </a:ext>
              </a:extLst>
            </p:cNvPr>
            <p:cNvSpPr txBox="1"/>
            <p:nvPr/>
          </p:nvSpPr>
          <p:spPr>
            <a:xfrm>
              <a:off x="3901366" y="2431754"/>
              <a:ext cx="646844" cy="21516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ru-RU" sz="1617" dirty="0"/>
                <a:t>.</a:t>
              </a:r>
              <a:r>
                <a:rPr lang="en-US" sz="1617" dirty="0"/>
                <a:t>CSV list</a:t>
              </a:r>
            </a:p>
          </p:txBody>
        </p:sp>
      </p:grpSp>
      <p:grpSp>
        <p:nvGrpSpPr>
          <p:cNvPr id="33" name="Group 60">
            <a:extLst>
              <a:ext uri="{FF2B5EF4-FFF2-40B4-BE49-F238E27FC236}">
                <a16:creationId xmlns:a16="http://schemas.microsoft.com/office/drawing/2014/main" id="{D0A6E13E-91AF-455A-943C-8433622BEF6B}"/>
              </a:ext>
            </a:extLst>
          </p:cNvPr>
          <p:cNvGrpSpPr/>
          <p:nvPr/>
        </p:nvGrpSpPr>
        <p:grpSpPr>
          <a:xfrm>
            <a:off x="2133238" y="2782296"/>
            <a:ext cx="1580882" cy="1008021"/>
            <a:chOff x="1450882" y="1961219"/>
            <a:chExt cx="1075385" cy="685700"/>
          </a:xfrm>
        </p:grpSpPr>
        <p:sp>
          <p:nvSpPr>
            <p:cNvPr id="34" name="Rectangle 61">
              <a:extLst>
                <a:ext uri="{FF2B5EF4-FFF2-40B4-BE49-F238E27FC236}">
                  <a16:creationId xmlns:a16="http://schemas.microsoft.com/office/drawing/2014/main" id="{F576FCD6-2EE6-4E4E-B740-35B0631BD67E}"/>
                </a:ext>
              </a:extLst>
            </p:cNvPr>
            <p:cNvSpPr/>
            <p:nvPr/>
          </p:nvSpPr>
          <p:spPr>
            <a:xfrm>
              <a:off x="1450882" y="2431754"/>
              <a:ext cx="1075385" cy="2151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17" dirty="0"/>
                <a:t>Individual PCs</a:t>
              </a:r>
            </a:p>
          </p:txBody>
        </p:sp>
        <p:pic>
          <p:nvPicPr>
            <p:cNvPr id="35" name="Picture 115">
              <a:extLst>
                <a:ext uri="{FF2B5EF4-FFF2-40B4-BE49-F238E27FC236}">
                  <a16:creationId xmlns:a16="http://schemas.microsoft.com/office/drawing/2014/main" id="{D2262034-1049-498C-A921-B00B3D738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680286" y="1961219"/>
              <a:ext cx="595253" cy="449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63">
            <a:extLst>
              <a:ext uri="{FF2B5EF4-FFF2-40B4-BE49-F238E27FC236}">
                <a16:creationId xmlns:a16="http://schemas.microsoft.com/office/drawing/2014/main" id="{C0281E6C-4653-4089-82FC-67D9150D4E4F}"/>
              </a:ext>
            </a:extLst>
          </p:cNvPr>
          <p:cNvGrpSpPr/>
          <p:nvPr/>
        </p:nvGrpSpPr>
        <p:grpSpPr>
          <a:xfrm>
            <a:off x="4093254" y="2764530"/>
            <a:ext cx="1091966" cy="1249759"/>
            <a:chOff x="2784170" y="1949133"/>
            <a:chExt cx="742803" cy="850140"/>
          </a:xfrm>
        </p:grpSpPr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CE2BFD74-ACC2-4014-AC26-157DE4257800}"/>
                </a:ext>
              </a:extLst>
            </p:cNvPr>
            <p:cNvSpPr/>
            <p:nvPr/>
          </p:nvSpPr>
          <p:spPr>
            <a:xfrm>
              <a:off x="2784170" y="2431754"/>
              <a:ext cx="742803" cy="36751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17" dirty="0"/>
                <a:t>Active</a:t>
              </a:r>
              <a:br>
                <a:rPr lang="en-US" sz="1617" dirty="0"/>
              </a:br>
              <a:r>
                <a:rPr lang="en-US" sz="1617" dirty="0"/>
                <a:t>Directory</a:t>
              </a:r>
            </a:p>
          </p:txBody>
        </p:sp>
        <p:grpSp>
          <p:nvGrpSpPr>
            <p:cNvPr id="38" name="Group 65">
              <a:extLst>
                <a:ext uri="{FF2B5EF4-FFF2-40B4-BE49-F238E27FC236}">
                  <a16:creationId xmlns:a16="http://schemas.microsoft.com/office/drawing/2014/main" id="{45AE9FF0-53A7-4E6E-B159-71A7249B43E8}"/>
                </a:ext>
              </a:extLst>
            </p:cNvPr>
            <p:cNvGrpSpPr/>
            <p:nvPr/>
          </p:nvGrpSpPr>
          <p:grpSpPr>
            <a:xfrm>
              <a:off x="2991455" y="1949133"/>
              <a:ext cx="344947" cy="473972"/>
              <a:chOff x="2902927" y="1945373"/>
              <a:chExt cx="344947" cy="473972"/>
            </a:xfrm>
          </p:grpSpPr>
          <p:pic>
            <p:nvPicPr>
              <p:cNvPr id="39" name="Picture 258" descr="\\amust.local\spb\Marketing\Graphics\Working\DIAGRAMS\Technical_Diagrams\veeam_icons\png\file.png">
                <a:extLst>
                  <a:ext uri="{FF2B5EF4-FFF2-40B4-BE49-F238E27FC236}">
                    <a16:creationId xmlns:a16="http://schemas.microsoft.com/office/drawing/2014/main" id="{E28FB567-ED06-469F-BA52-5821CF67E2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2927" y="1945373"/>
                <a:ext cx="344947" cy="4739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67">
                <a:extLst>
                  <a:ext uri="{FF2B5EF4-FFF2-40B4-BE49-F238E27FC236}">
                    <a16:creationId xmlns:a16="http://schemas.microsoft.com/office/drawing/2014/main" id="{C6CBBAFC-99AC-495E-BD47-283230C629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1492" y="2091191"/>
                <a:ext cx="235799" cy="235729"/>
              </a:xfrm>
              <a:prstGeom prst="rect">
                <a:avLst/>
              </a:prstGeom>
            </p:spPr>
          </p:pic>
        </p:grpSp>
      </p:grpSp>
      <p:cxnSp>
        <p:nvCxnSpPr>
          <p:cNvPr id="41" name="Straight Connector 68">
            <a:extLst>
              <a:ext uri="{FF2B5EF4-FFF2-40B4-BE49-F238E27FC236}">
                <a16:creationId xmlns:a16="http://schemas.microsoft.com/office/drawing/2014/main" id="{BBA156FC-D2CD-4E40-81E1-81AC2724E9C4}"/>
              </a:ext>
            </a:extLst>
          </p:cNvPr>
          <p:cNvCxnSpPr/>
          <p:nvPr/>
        </p:nvCxnSpPr>
        <p:spPr>
          <a:xfrm>
            <a:off x="3871756" y="2741330"/>
            <a:ext cx="0" cy="74316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69">
            <a:extLst>
              <a:ext uri="{FF2B5EF4-FFF2-40B4-BE49-F238E27FC236}">
                <a16:creationId xmlns:a16="http://schemas.microsoft.com/office/drawing/2014/main" id="{EE5E3085-C3D9-4C13-B0DE-C896FE8A891D}"/>
              </a:ext>
            </a:extLst>
          </p:cNvPr>
          <p:cNvCxnSpPr/>
          <p:nvPr/>
        </p:nvCxnSpPr>
        <p:spPr>
          <a:xfrm>
            <a:off x="5431289" y="2741330"/>
            <a:ext cx="0" cy="74316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79791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Agent</a:t>
            </a:r>
            <a:endParaRPr lang="ko-KR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87ACF2-AF10-419C-8F69-19AB34D8EC42}"/>
              </a:ext>
            </a:extLst>
          </p:cNvPr>
          <p:cNvSpPr txBox="1">
            <a:spLocks/>
          </p:cNvSpPr>
          <p:nvPr/>
        </p:nvSpPr>
        <p:spPr>
          <a:xfrm>
            <a:off x="456952" y="2011128"/>
            <a:ext cx="5207247" cy="4738000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2065" lvl="1" indent="-392065" defTabSz="1008533">
              <a:buClr>
                <a:srgbClr val="000000">
                  <a:lumMod val="50000"/>
                  <a:lumOff val="50000"/>
                </a:srgbClr>
              </a:buClr>
              <a:defRPr/>
            </a:pPr>
            <a:endParaRPr lang="en-US" sz="2940" b="1" dirty="0">
              <a:solidFill>
                <a:srgbClr val="00B336"/>
              </a:solidFill>
              <a:latin typeface="Tahoma"/>
            </a:endParaRPr>
          </a:p>
          <a:p>
            <a:pPr marL="392065" lvl="1" indent="-392065" defTabSz="1008533">
              <a:buClr>
                <a:srgbClr val="000000">
                  <a:lumMod val="50000"/>
                  <a:lumOff val="50000"/>
                </a:srgbClr>
              </a:buClr>
              <a:defRPr/>
            </a:pPr>
            <a:endParaRPr lang="en-US" sz="2940" b="1" dirty="0">
              <a:solidFill>
                <a:srgbClr val="00B336"/>
              </a:solidFill>
              <a:latin typeface="Tahoma"/>
            </a:endParaRPr>
          </a:p>
          <a:p>
            <a:pPr marL="392065" lvl="1" indent="-392065" defTabSz="1008533">
              <a:buClr>
                <a:srgbClr val="000000">
                  <a:lumMod val="50000"/>
                  <a:lumOff val="50000"/>
                </a:srgbClr>
              </a:buClr>
              <a:defRPr/>
            </a:pPr>
            <a:r>
              <a:rPr lang="en-US" sz="2940" dirty="0">
                <a:solidFill>
                  <a:srgbClr val="000000">
                    <a:lumMod val="50000"/>
                    <a:lumOff val="50000"/>
                  </a:srgbClr>
                </a:solidFill>
                <a:latin typeface="Tahoma"/>
              </a:rPr>
              <a:t>INVENTORY</a:t>
            </a:r>
          </a:p>
          <a:p>
            <a:pPr marL="392065" lvl="1" indent="-392065" defTabSz="1008533">
              <a:buClr>
                <a:srgbClr val="000000">
                  <a:lumMod val="50000"/>
                  <a:lumOff val="50000"/>
                </a:srgbClr>
              </a:buClr>
              <a:defRPr/>
            </a:pPr>
            <a:r>
              <a:rPr lang="en-US" sz="2940" dirty="0">
                <a:solidFill>
                  <a:srgbClr val="000000">
                    <a:lumMod val="50000"/>
                    <a:lumOff val="50000"/>
                  </a:srgbClr>
                </a:solidFill>
                <a:latin typeface="Tahoma"/>
              </a:rPr>
              <a:t>Create Protection Group</a:t>
            </a:r>
          </a:p>
          <a:p>
            <a:pPr marL="392065" lvl="1" indent="-392065" defTabSz="1008533">
              <a:buClr>
                <a:srgbClr val="000000">
                  <a:lumMod val="50000"/>
                  <a:lumOff val="50000"/>
                </a:srgbClr>
              </a:buClr>
              <a:defRPr/>
            </a:pPr>
            <a:endParaRPr lang="en-US" sz="2940" dirty="0">
              <a:solidFill>
                <a:srgbClr val="000000">
                  <a:lumMod val="50000"/>
                  <a:lumOff val="50000"/>
                </a:srgbClr>
              </a:solidFill>
              <a:latin typeface="Tahom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823248-8155-4679-B5AD-6A797F00C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34" y="1905284"/>
            <a:ext cx="8301574" cy="473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88D4D2-864B-4003-B0E8-EFA0A779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057" y="3826675"/>
            <a:ext cx="5645296" cy="34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8944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Agent</a:t>
            </a:r>
            <a:endParaRPr lang="ko-KR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87ACF2-AF10-419C-8F69-19AB34D8EC42}"/>
              </a:ext>
            </a:extLst>
          </p:cNvPr>
          <p:cNvSpPr txBox="1">
            <a:spLocks/>
          </p:cNvSpPr>
          <p:nvPr/>
        </p:nvSpPr>
        <p:spPr>
          <a:xfrm>
            <a:off x="456952" y="2011128"/>
            <a:ext cx="5207247" cy="4738000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940" b="1">
              <a:solidFill>
                <a:srgbClr val="00B336"/>
              </a:solidFill>
            </a:endParaRPr>
          </a:p>
          <a:p>
            <a:pPr lvl="1"/>
            <a:endParaRPr lang="en-US" sz="2940" b="1">
              <a:solidFill>
                <a:srgbClr val="00B336"/>
              </a:solidFill>
            </a:endParaRPr>
          </a:p>
          <a:p>
            <a:pPr lvl="1"/>
            <a:r>
              <a:rPr lang="en-US" sz="2940"/>
              <a:t>Installer Service</a:t>
            </a:r>
          </a:p>
          <a:p>
            <a:pPr lvl="1"/>
            <a:r>
              <a:rPr lang="en-US" sz="2940"/>
              <a:t>Backup Agent</a:t>
            </a:r>
          </a:p>
          <a:p>
            <a:pPr lvl="1"/>
            <a:r>
              <a:rPr lang="en-US" sz="2940"/>
              <a:t>CBT Driver (Windows)</a:t>
            </a:r>
          </a:p>
          <a:p>
            <a:pPr lvl="1"/>
            <a:endParaRPr lang="en-US" sz="2940" dirty="0"/>
          </a:p>
        </p:txBody>
      </p:sp>
      <p:pic>
        <p:nvPicPr>
          <p:cNvPr id="7" name="Рисунок 3">
            <a:extLst>
              <a:ext uri="{FF2B5EF4-FFF2-40B4-BE49-F238E27FC236}">
                <a16:creationId xmlns:a16="http://schemas.microsoft.com/office/drawing/2014/main" id="{EC66139C-AE06-4C03-A394-850D9A5B0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199" y="2206768"/>
            <a:ext cx="6412740" cy="454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8352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E0B0BB-D919-4B0B-BEC3-957EED9C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 Agent </a:t>
            </a:r>
            <a:r>
              <a:rPr lang="ko-KR" altLang="en-US" dirty="0"/>
              <a:t>설치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4DBAF0-E48D-464F-AB16-EC330D72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67" y="1440657"/>
            <a:ext cx="9657376" cy="57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27275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83EB7B-6AC7-424A-B310-77B38EBE0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Linux</a:t>
            </a:r>
            <a:r>
              <a:rPr lang="ko-KR" altLang="en-US" dirty="0"/>
              <a:t> </a:t>
            </a:r>
            <a:r>
              <a:rPr lang="en-US" altLang="ko-KR" dirty="0"/>
              <a:t>Agent </a:t>
            </a:r>
            <a:r>
              <a:rPr lang="ko-KR" altLang="en-US" dirty="0"/>
              <a:t>설치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751AB8-623E-427C-8CF5-7CE6E8BE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03" y="2191366"/>
            <a:ext cx="11649945" cy="317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5362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96839" y="2952539"/>
            <a:ext cx="46618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t">
              <a:spcAft>
                <a:spcPts val="300"/>
              </a:spcAft>
            </a:pPr>
            <a:r>
              <a:rPr lang="en-US" altLang="ko-KR" sz="4400" b="1" dirty="0" err="1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Hyper-v</a:t>
            </a:r>
            <a:r>
              <a:rPr lang="en-US" altLang="ko-KR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44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rgbClr val="0D614E"/>
                </a:solidFill>
                <a:latin typeface="나눔고딕" pitchFamily="50" charset="-127"/>
                <a:ea typeface="나눔고딕" pitchFamily="50" charset="-127"/>
              </a:rPr>
              <a:t>서버 등록</a:t>
            </a:r>
          </a:p>
        </p:txBody>
      </p:sp>
    </p:spTree>
    <p:extLst>
      <p:ext uri="{BB962C8B-B14F-4D97-AF65-F5344CB8AC3E}">
        <p14:creationId xmlns:p14="http://schemas.microsoft.com/office/powerpoint/2010/main" val="2337089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52959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 err="1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Hyper-v</a:t>
            </a:r>
            <a:endParaRPr kumimoji="0" lang="en-US" altLang="ko-KR" sz="1800" b="1" dirty="0">
              <a:ln>
                <a:solidFill>
                  <a:srgbClr val="003561">
                    <a:alpha val="0"/>
                  </a:srgbClr>
                </a:solidFill>
              </a:ln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1. Software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INVENTORY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60835" y="3888643"/>
            <a:ext cx="900100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983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6350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 err="1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Hyper-v</a:t>
            </a:r>
            <a:endParaRPr kumimoji="0" lang="en-US" altLang="ko-KR" sz="1800" b="1" dirty="0">
              <a:ln>
                <a:solidFill>
                  <a:srgbClr val="003561">
                    <a:alpha val="0"/>
                  </a:srgbClr>
                </a:solidFill>
              </a:ln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add server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대상 서버의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IP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05125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3661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 err="1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Hyper-v</a:t>
            </a:r>
            <a:endParaRPr kumimoji="0" lang="en-US" altLang="ko-KR" sz="1800" b="1" dirty="0">
              <a:ln>
                <a:solidFill>
                  <a:srgbClr val="003561">
                    <a:alpha val="0"/>
                  </a:srgbClr>
                </a:solidFill>
              </a:ln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add server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대상 서버의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Type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778757" y="6444927"/>
            <a:ext cx="900100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335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4983" y="2292489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 err="1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Hyper-v</a:t>
            </a:r>
            <a:endParaRPr kumimoji="0" lang="en-US" altLang="ko-KR" sz="1800" b="1" dirty="0">
              <a:ln>
                <a:solidFill>
                  <a:srgbClr val="003561">
                    <a:alpha val="0"/>
                  </a:srgbClr>
                </a:solidFill>
              </a:ln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add server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대상 서버의 계정정보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778757" y="6444927"/>
            <a:ext cx="900100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1959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 err="1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Hyper-v</a:t>
            </a:r>
            <a:endParaRPr kumimoji="0" lang="en-US" altLang="ko-KR" sz="1800" b="1" dirty="0">
              <a:ln>
                <a:solidFill>
                  <a:srgbClr val="003561">
                    <a:alpha val="0"/>
                  </a:srgbClr>
                </a:solidFill>
              </a:ln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add server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정보 확인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778757" y="6444927"/>
            <a:ext cx="900100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411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83EB7B-6AC7-424A-B310-77B38EBE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48" y="252043"/>
            <a:ext cx="12295505" cy="814411"/>
          </a:xfrm>
        </p:spPr>
        <p:txBody>
          <a:bodyPr vert="horz" wrap="square" lIns="0" tIns="0" rIns="0" bIns="0" rtlCol="0" anchor="t">
            <a:spAutoFit/>
          </a:bodyPr>
          <a:lstStyle/>
          <a:p>
            <a:pPr defTabSz="686030"/>
            <a:r>
              <a:rPr lang="en-US" altLang="ko-KR" sz="4400" dirty="0">
                <a:ln w="3175">
                  <a:noFill/>
                </a:ln>
                <a:solidFill>
                  <a:srgbClr val="00B336"/>
                </a:solidFill>
                <a:latin typeface="+mj-lt"/>
                <a:ea typeface="+mn-ea"/>
                <a:cs typeface="Arial" charset="0"/>
              </a:rPr>
              <a:t>Agent Management: Agent Backup Job</a:t>
            </a:r>
            <a:endParaRPr lang="ko-KR" altLang="en-US" sz="4400" dirty="0">
              <a:ln w="3175">
                <a:noFill/>
              </a:ln>
              <a:solidFill>
                <a:srgbClr val="00B336"/>
              </a:solidFill>
              <a:latin typeface="+mj-lt"/>
              <a:ea typeface="+mn-ea"/>
              <a:cs typeface="Arial" charset="0"/>
            </a:endParaRPr>
          </a:p>
        </p:txBody>
      </p:sp>
      <p:pic>
        <p:nvPicPr>
          <p:cNvPr id="4" name="Picture 77">
            <a:extLst>
              <a:ext uri="{FF2B5EF4-FFF2-40B4-BE49-F238E27FC236}">
                <a16:creationId xmlns:a16="http://schemas.microsoft.com/office/drawing/2014/main" id="{66FFE494-56BD-4ABD-AEF3-CACC384738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7002" y="3576076"/>
            <a:ext cx="1439987" cy="1400766"/>
          </a:xfrm>
          <a:prstGeom prst="rect">
            <a:avLst/>
          </a:prstGeom>
        </p:spPr>
      </p:pic>
      <p:pic>
        <p:nvPicPr>
          <p:cNvPr id="5" name="Picture 140">
            <a:extLst>
              <a:ext uri="{FF2B5EF4-FFF2-40B4-BE49-F238E27FC236}">
                <a16:creationId xmlns:a16="http://schemas.microsoft.com/office/drawing/2014/main" id="{75173742-D877-49CE-9087-13E162E4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82357" y="3312201"/>
            <a:ext cx="1192452" cy="11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C29B7-AA3D-45A3-BAF6-6402A1CC1B66}"/>
              </a:ext>
            </a:extLst>
          </p:cNvPr>
          <p:cNvSpPr txBox="1"/>
          <p:nvPr/>
        </p:nvSpPr>
        <p:spPr>
          <a:xfrm>
            <a:off x="1914968" y="2920299"/>
            <a:ext cx="1127232" cy="295915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defRPr sz="1100"/>
            </a:lvl1pPr>
          </a:lstStyle>
          <a:p>
            <a:r>
              <a:rPr lang="en-US" sz="1470" dirty="0"/>
              <a:t>VBR server</a:t>
            </a:r>
          </a:p>
        </p:txBody>
      </p:sp>
      <p:pic>
        <p:nvPicPr>
          <p:cNvPr id="7" name="Picture 149">
            <a:extLst>
              <a:ext uri="{FF2B5EF4-FFF2-40B4-BE49-F238E27FC236}">
                <a16:creationId xmlns:a16="http://schemas.microsoft.com/office/drawing/2014/main" id="{1EB0B715-C988-4FF5-B586-C98CBF34A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20496" y="5116831"/>
            <a:ext cx="843389" cy="7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D0A8A-9695-4922-A3D3-945D30824B95}"/>
              </a:ext>
            </a:extLst>
          </p:cNvPr>
          <p:cNvSpPr txBox="1"/>
          <p:nvPr/>
        </p:nvSpPr>
        <p:spPr>
          <a:xfrm>
            <a:off x="2006627" y="5908450"/>
            <a:ext cx="1071126" cy="49949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70" dirty="0"/>
              <a:t>Backup</a:t>
            </a:r>
            <a:br>
              <a:rPr lang="en-US" sz="1470" dirty="0"/>
            </a:br>
            <a:r>
              <a:rPr lang="en-US" sz="1470" dirty="0"/>
              <a:t>repository</a:t>
            </a:r>
          </a:p>
        </p:txBody>
      </p:sp>
      <p:sp>
        <p:nvSpPr>
          <p:cNvPr id="9" name="Rectangle 43">
            <a:extLst>
              <a:ext uri="{FF2B5EF4-FFF2-40B4-BE49-F238E27FC236}">
                <a16:creationId xmlns:a16="http://schemas.microsoft.com/office/drawing/2014/main" id="{1FBEA2CA-C176-4A0E-A9DF-46C06FBAA9B5}"/>
              </a:ext>
            </a:extLst>
          </p:cNvPr>
          <p:cNvSpPr/>
          <p:nvPr/>
        </p:nvSpPr>
        <p:spPr bwMode="auto">
          <a:xfrm>
            <a:off x="1456596" y="1462641"/>
            <a:ext cx="10529758" cy="5566533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29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44">
            <a:extLst>
              <a:ext uri="{FF2B5EF4-FFF2-40B4-BE49-F238E27FC236}">
                <a16:creationId xmlns:a16="http://schemas.microsoft.com/office/drawing/2014/main" id="{C5E2A969-CF53-4516-B0A6-31C8455A27F5}"/>
              </a:ext>
            </a:extLst>
          </p:cNvPr>
          <p:cNvSpPr/>
          <p:nvPr/>
        </p:nvSpPr>
        <p:spPr>
          <a:xfrm>
            <a:off x="5529485" y="1214462"/>
            <a:ext cx="2383986" cy="409023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2058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Datacenter</a:t>
            </a:r>
          </a:p>
        </p:txBody>
      </p:sp>
      <p:cxnSp>
        <p:nvCxnSpPr>
          <p:cNvPr id="11" name="Straight Arrow Connector 60">
            <a:extLst>
              <a:ext uri="{FF2B5EF4-FFF2-40B4-BE49-F238E27FC236}">
                <a16:creationId xmlns:a16="http://schemas.microsoft.com/office/drawing/2014/main" id="{E4046961-78A4-4F98-9AF6-C94B46AF7966}"/>
              </a:ext>
            </a:extLst>
          </p:cNvPr>
          <p:cNvCxnSpPr/>
          <p:nvPr/>
        </p:nvCxnSpPr>
        <p:spPr>
          <a:xfrm flipV="1">
            <a:off x="2478583" y="4564763"/>
            <a:ext cx="0" cy="448076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4BF9B01-0B12-4710-A973-6A31653364FC}"/>
              </a:ext>
            </a:extLst>
          </p:cNvPr>
          <p:cNvSpPr txBox="1"/>
          <p:nvPr/>
        </p:nvSpPr>
        <p:spPr>
          <a:xfrm>
            <a:off x="9490152" y="5032212"/>
            <a:ext cx="1082348" cy="27558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defRPr sz="1000"/>
            </a:lvl1pPr>
          </a:lstStyle>
          <a:p>
            <a:r>
              <a:rPr lang="en-US" sz="1323" dirty="0"/>
              <a:t>Virtual host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C1656A-1637-4154-AC3B-707779FC71D3}"/>
              </a:ext>
            </a:extLst>
          </p:cNvPr>
          <p:cNvSpPr txBox="1"/>
          <p:nvPr/>
        </p:nvSpPr>
        <p:spPr>
          <a:xfrm>
            <a:off x="7235001" y="5032212"/>
            <a:ext cx="1135246" cy="27558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defRPr sz="1100"/>
            </a:lvl1pPr>
          </a:lstStyle>
          <a:p>
            <a:r>
              <a:rPr lang="en-US" sz="1323" dirty="0"/>
              <a:t>Linux Server</a:t>
            </a:r>
          </a:p>
        </p:txBody>
      </p:sp>
      <p:pic>
        <p:nvPicPr>
          <p:cNvPr id="14" name="Picture 264">
            <a:extLst>
              <a:ext uri="{FF2B5EF4-FFF2-40B4-BE49-F238E27FC236}">
                <a16:creationId xmlns:a16="http://schemas.microsoft.com/office/drawing/2014/main" id="{8D2875A5-6B7F-473B-8DEC-55987AEEA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756344" y="4437807"/>
            <a:ext cx="781054" cy="53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FA34AA-B54D-44DB-AF2C-94B8AC7D06BE}"/>
              </a:ext>
            </a:extLst>
          </p:cNvPr>
          <p:cNvSpPr txBox="1"/>
          <p:nvPr/>
        </p:nvSpPr>
        <p:spPr>
          <a:xfrm>
            <a:off x="5411736" y="5032212"/>
            <a:ext cx="1470274" cy="27558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defRPr sz="1100"/>
            </a:lvl1pPr>
          </a:lstStyle>
          <a:p>
            <a:r>
              <a:rPr lang="en-US" sz="1323" dirty="0"/>
              <a:t>Windows Server</a:t>
            </a:r>
          </a:p>
        </p:txBody>
      </p:sp>
      <p:sp>
        <p:nvSpPr>
          <p:cNvPr id="16" name="Isosceles Triangle 76">
            <a:extLst>
              <a:ext uri="{FF2B5EF4-FFF2-40B4-BE49-F238E27FC236}">
                <a16:creationId xmlns:a16="http://schemas.microsoft.com/office/drawing/2014/main" id="{F3955B77-8FF4-47B4-861F-219BAD67E077}"/>
              </a:ext>
            </a:extLst>
          </p:cNvPr>
          <p:cNvSpPr/>
          <p:nvPr/>
        </p:nvSpPr>
        <p:spPr bwMode="auto">
          <a:xfrm rot="10800000">
            <a:off x="7189291" y="3964537"/>
            <a:ext cx="1203369" cy="458781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5000">
                <a:schemeClr val="bg1">
                  <a:lumMod val="50000"/>
                  <a:alpha val="37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205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13AEDF-9AA3-4796-9F0F-736AD6A053FB}"/>
              </a:ext>
            </a:extLst>
          </p:cNvPr>
          <p:cNvSpPr txBox="1"/>
          <p:nvPr/>
        </p:nvSpPr>
        <p:spPr>
          <a:xfrm>
            <a:off x="7186795" y="3605595"/>
            <a:ext cx="1225014" cy="25519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800"/>
            </a:lvl1pPr>
          </a:lstStyle>
          <a:p>
            <a:r>
              <a:rPr lang="en-US" sz="1176" dirty="0"/>
              <a:t>Veeam Agent</a:t>
            </a:r>
          </a:p>
        </p:txBody>
      </p:sp>
      <p:pic>
        <p:nvPicPr>
          <p:cNvPr id="18" name="Picture 232">
            <a:extLst>
              <a:ext uri="{FF2B5EF4-FFF2-40B4-BE49-F238E27FC236}">
                <a16:creationId xmlns:a16="http://schemas.microsoft.com/office/drawing/2014/main" id="{7FFEE528-7FAF-4170-905B-2E6600227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603781" y="3223387"/>
            <a:ext cx="394706" cy="3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2">
            <a:extLst>
              <a:ext uri="{FF2B5EF4-FFF2-40B4-BE49-F238E27FC236}">
                <a16:creationId xmlns:a16="http://schemas.microsoft.com/office/drawing/2014/main" id="{434C5A64-9286-44C1-8581-C2A6A0183D34}"/>
              </a:ext>
            </a:extLst>
          </p:cNvPr>
          <p:cNvSpPr/>
          <p:nvPr/>
        </p:nvSpPr>
        <p:spPr bwMode="auto">
          <a:xfrm>
            <a:off x="7190746" y="3108520"/>
            <a:ext cx="1201914" cy="856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205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Straight Connector 90">
            <a:extLst>
              <a:ext uri="{FF2B5EF4-FFF2-40B4-BE49-F238E27FC236}">
                <a16:creationId xmlns:a16="http://schemas.microsoft.com/office/drawing/2014/main" id="{27B5CBAD-90CD-4E05-9365-04B9750F9034}"/>
              </a:ext>
            </a:extLst>
          </p:cNvPr>
          <p:cNvCxnSpPr/>
          <p:nvPr/>
        </p:nvCxnSpPr>
        <p:spPr>
          <a:xfrm flipV="1">
            <a:off x="8849830" y="3310070"/>
            <a:ext cx="0" cy="198000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91">
            <a:extLst>
              <a:ext uri="{FF2B5EF4-FFF2-40B4-BE49-F238E27FC236}">
                <a16:creationId xmlns:a16="http://schemas.microsoft.com/office/drawing/2014/main" id="{3BFC455A-EBE3-40C0-B3EA-6EFF735ED198}"/>
              </a:ext>
            </a:extLst>
          </p:cNvPr>
          <p:cNvCxnSpPr/>
          <p:nvPr/>
        </p:nvCxnSpPr>
        <p:spPr>
          <a:xfrm flipH="1">
            <a:off x="3214170" y="4319828"/>
            <a:ext cx="156969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92">
            <a:extLst>
              <a:ext uri="{FF2B5EF4-FFF2-40B4-BE49-F238E27FC236}">
                <a16:creationId xmlns:a16="http://schemas.microsoft.com/office/drawing/2014/main" id="{FDA62BD0-011F-46EC-9986-AE3DB6687952}"/>
              </a:ext>
            </a:extLst>
          </p:cNvPr>
          <p:cNvSpPr/>
          <p:nvPr/>
        </p:nvSpPr>
        <p:spPr bwMode="auto">
          <a:xfrm>
            <a:off x="4923226" y="2728334"/>
            <a:ext cx="6239980" cy="31806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205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sosceles Triangle 35">
            <a:extLst>
              <a:ext uri="{FF2B5EF4-FFF2-40B4-BE49-F238E27FC236}">
                <a16:creationId xmlns:a16="http://schemas.microsoft.com/office/drawing/2014/main" id="{AA4B365B-B27D-4209-BB64-3F4DA6949CA2}"/>
              </a:ext>
            </a:extLst>
          </p:cNvPr>
          <p:cNvSpPr/>
          <p:nvPr/>
        </p:nvSpPr>
        <p:spPr bwMode="auto">
          <a:xfrm rot="10800000">
            <a:off x="5578593" y="3964537"/>
            <a:ext cx="1203369" cy="458781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5000">
                <a:schemeClr val="bg1">
                  <a:lumMod val="50000"/>
                  <a:alpha val="37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205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42C385-AA88-4A4E-B0BF-CAB7FCADB4A3}"/>
              </a:ext>
            </a:extLst>
          </p:cNvPr>
          <p:cNvSpPr txBox="1"/>
          <p:nvPr/>
        </p:nvSpPr>
        <p:spPr>
          <a:xfrm>
            <a:off x="5565596" y="3605595"/>
            <a:ext cx="1225014" cy="255198"/>
          </a:xfrm>
          <a:prstGeom prst="rect">
            <a:avLst/>
          </a:prstGeom>
        </p:spPr>
        <p:txBody>
          <a:bodyPr wrap="none" rtlCol="0">
            <a:spAutoFit/>
          </a:bodyPr>
          <a:lstStyle>
            <a:defPPr>
              <a:defRPr lang="ru-RU"/>
            </a:defPPr>
            <a:lvl1pPr algn="ctr">
              <a:lnSpc>
                <a:spcPct val="90000"/>
              </a:lnSpc>
              <a:defRPr sz="1100"/>
            </a:lvl1pPr>
          </a:lstStyle>
          <a:p>
            <a:r>
              <a:rPr lang="en-US" sz="1176" dirty="0"/>
              <a:t>Veeam Agent</a:t>
            </a:r>
          </a:p>
        </p:txBody>
      </p:sp>
      <p:pic>
        <p:nvPicPr>
          <p:cNvPr id="25" name="Picture 232">
            <a:extLst>
              <a:ext uri="{FF2B5EF4-FFF2-40B4-BE49-F238E27FC236}">
                <a16:creationId xmlns:a16="http://schemas.microsoft.com/office/drawing/2014/main" id="{061EF2B9-F7AC-42E2-9B7B-F6C75525E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2582" y="3223387"/>
            <a:ext cx="394706" cy="39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39">
            <a:extLst>
              <a:ext uri="{FF2B5EF4-FFF2-40B4-BE49-F238E27FC236}">
                <a16:creationId xmlns:a16="http://schemas.microsoft.com/office/drawing/2014/main" id="{BAC8B487-7FE0-4B07-8D5D-5C089EDCDBE2}"/>
              </a:ext>
            </a:extLst>
          </p:cNvPr>
          <p:cNvSpPr/>
          <p:nvPr/>
        </p:nvSpPr>
        <p:spPr bwMode="auto">
          <a:xfrm>
            <a:off x="5580048" y="3108520"/>
            <a:ext cx="1201914" cy="8560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205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46">
            <a:extLst>
              <a:ext uri="{FF2B5EF4-FFF2-40B4-BE49-F238E27FC236}">
                <a16:creationId xmlns:a16="http://schemas.microsoft.com/office/drawing/2014/main" id="{2946737B-CCAC-4F66-A0C7-18CFF259CB35}"/>
              </a:ext>
            </a:extLst>
          </p:cNvPr>
          <p:cNvSpPr/>
          <p:nvPr/>
        </p:nvSpPr>
        <p:spPr>
          <a:xfrm>
            <a:off x="6961835" y="2518406"/>
            <a:ext cx="2162772" cy="34118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61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Mixed Infrastructure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D64A1663-DB6D-4781-89ED-B09DF0DB21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9597" y="4497497"/>
            <a:ext cx="302452" cy="302452"/>
          </a:xfrm>
          <a:prstGeom prst="rect">
            <a:avLst/>
          </a:prstGeom>
        </p:spPr>
      </p:pic>
      <p:pic>
        <p:nvPicPr>
          <p:cNvPr id="29" name="Picture 264">
            <a:extLst>
              <a:ext uri="{FF2B5EF4-FFF2-40B4-BE49-F238E27FC236}">
                <a16:creationId xmlns:a16="http://schemas.microsoft.com/office/drawing/2014/main" id="{B5923ADC-9E77-4BB1-9788-0C5549615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403596" y="4457364"/>
            <a:ext cx="781054" cy="53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5">
            <a:extLst>
              <a:ext uri="{FF2B5EF4-FFF2-40B4-BE49-F238E27FC236}">
                <a16:creationId xmlns:a16="http://schemas.microsoft.com/office/drawing/2014/main" id="{7EC64A2B-39E0-4A9F-9705-5BA0231CB5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850" y="4517053"/>
            <a:ext cx="302452" cy="30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9619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07" y="228778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 err="1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Hyper-v</a:t>
            </a:r>
            <a:endParaRPr kumimoji="0" lang="en-US" altLang="ko-KR" sz="1800" b="1" dirty="0">
              <a:ln>
                <a:solidFill>
                  <a:srgbClr val="003561">
                    <a:alpha val="0"/>
                  </a:srgbClr>
                </a:solidFill>
              </a:ln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add server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확인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778757" y="6444927"/>
            <a:ext cx="900100" cy="14401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217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13686" y="2293613"/>
            <a:ext cx="9230400" cy="4734000"/>
          </a:xfrm>
          <a:prstGeom prst="rect">
            <a:avLst/>
          </a:prstGeom>
        </p:spPr>
      </p:pic>
      <p:sp>
        <p:nvSpPr>
          <p:cNvPr id="7" name="Text Box 56"/>
          <p:cNvSpPr txBox="1">
            <a:spLocks noChangeArrowheads="1"/>
          </p:cNvSpPr>
          <p:nvPr/>
        </p:nvSpPr>
        <p:spPr bwMode="auto">
          <a:xfrm>
            <a:off x="829921" y="508341"/>
            <a:ext cx="9652543" cy="561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fontAlgn="t" hangingPunct="1">
              <a:spcAft>
                <a:spcPts val="300"/>
              </a:spcAft>
            </a:pPr>
            <a:r>
              <a:rPr kumimoji="0" lang="en-US" altLang="ko-KR" sz="1600" b="1" dirty="0">
                <a:ln>
                  <a:solidFill>
                    <a:srgbClr val="003561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rPr>
              <a:t>Veeam </a:t>
            </a:r>
          </a:p>
          <a:p>
            <a:pPr eaLnBrk="1" fontAlgn="t" hangingPunct="1">
              <a:spcAft>
                <a:spcPts val="300"/>
              </a:spcAft>
            </a:pPr>
            <a:r>
              <a:rPr kumimoji="0" lang="en-US" altLang="ko-KR" sz="1800" b="1" dirty="0" err="1">
                <a:ln>
                  <a:solidFill>
                    <a:srgbClr val="003561">
                      <a:alpha val="0"/>
                    </a:srgbClr>
                  </a:solidFill>
                </a:ln>
                <a:latin typeface="나눔고딕" pitchFamily="50" charset="-127"/>
                <a:ea typeface="나눔고딕" pitchFamily="50" charset="-127"/>
                <a:cs typeface="+mj-cs"/>
              </a:rPr>
              <a:t>Hyper-v</a:t>
            </a:r>
            <a:endParaRPr kumimoji="0" lang="en-US" altLang="ko-KR" sz="1800" b="1" dirty="0">
              <a:ln>
                <a:solidFill>
                  <a:srgbClr val="003561">
                    <a:alpha val="0"/>
                  </a:srgbClr>
                </a:solidFill>
              </a:ln>
              <a:latin typeface="나눔고딕" pitchFamily="50" charset="-127"/>
              <a:ea typeface="나눔고딕" pitchFamily="50" charset="-127"/>
              <a:cs typeface="+mj-cs"/>
            </a:endParaRPr>
          </a:p>
        </p:txBody>
      </p:sp>
      <p:sp>
        <p:nvSpPr>
          <p:cNvPr id="11" name="텍스트 개체 틀 6">
            <a:extLst>
              <a:ext uri="{FF2B5EF4-FFF2-40B4-BE49-F238E27FC236}">
                <a16:creationId xmlns:a16="http://schemas.microsoft.com/office/drawing/2014/main" id="{27DEE823-5D41-4F0B-AA5F-3647B3399752}"/>
              </a:ext>
            </a:extLst>
          </p:cNvPr>
          <p:cNvSpPr txBox="1">
            <a:spLocks/>
          </p:cNvSpPr>
          <p:nvPr/>
        </p:nvSpPr>
        <p:spPr>
          <a:xfrm>
            <a:off x="708807" y="1318908"/>
            <a:ext cx="11520000" cy="720000"/>
          </a:xfrm>
          <a:prstGeom prst="rect">
            <a:avLst/>
          </a:prstGeom>
        </p:spPr>
        <p:txBody>
          <a:bodyPr/>
          <a:lstStyle>
            <a:lvl1pPr marL="0" indent="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sz="1900" b="1" kern="1200">
                <a:solidFill>
                  <a:schemeClr val="bg1">
                    <a:lumMod val="50000"/>
                  </a:schemeClr>
                </a:solidFill>
                <a:latin typeface="Century Gothic"/>
                <a:ea typeface="+mn-ea"/>
                <a:cs typeface="Century Gothic"/>
              </a:defRPr>
            </a:lvl1pPr>
            <a:lvl2pPr marL="700998" indent="-337018" algn="l" defTabSz="53923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1900" b="0" kern="1200">
                <a:solidFill>
                  <a:srgbClr val="7F7F7F"/>
                </a:solidFill>
                <a:latin typeface="Century Gothic"/>
                <a:ea typeface="+mn-ea"/>
                <a:cs typeface="Century Gothic"/>
              </a:defRPr>
            </a:lvl2pPr>
            <a:lvl3pPr marL="1482880" indent="-404420" algn="l" defTabSz="53923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900" b="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887301" indent="-269615" algn="l" defTabSz="539230" rtl="0" eaLnBrk="1" latinLnBrk="0" hangingPunct="1">
              <a:spcBef>
                <a:spcPct val="20000"/>
              </a:spcBef>
              <a:buFont typeface="Arial"/>
              <a:buChar char="–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26530" indent="-269615" algn="l" defTabSz="539230" rtl="0" eaLnBrk="1" latinLnBrk="0" hangingPunct="1">
              <a:spcBef>
                <a:spcPct val="20000"/>
              </a:spcBef>
              <a:buFont typeface="Arial"/>
              <a:buChar char="»"/>
              <a:defRPr sz="2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965759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04990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44215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83446" indent="-269615" algn="l" defTabSz="53923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2.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Hyper-v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add server</a:t>
            </a:r>
          </a:p>
          <a:p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확인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91062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83EB7B-6AC7-424A-B310-77B38EBE0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48" y="252043"/>
            <a:ext cx="12295505" cy="814411"/>
          </a:xfrm>
        </p:spPr>
        <p:txBody>
          <a:bodyPr vert="horz" wrap="square" lIns="0" tIns="0" rIns="0" bIns="0" rtlCol="0" anchor="t">
            <a:spAutoFit/>
          </a:bodyPr>
          <a:lstStyle/>
          <a:p>
            <a:pPr defTabSz="686030"/>
            <a:r>
              <a:rPr lang="en-US" altLang="ko-KR" sz="4400" dirty="0">
                <a:ln w="3175">
                  <a:noFill/>
                </a:ln>
                <a:solidFill>
                  <a:srgbClr val="00B336"/>
                </a:solidFill>
                <a:latin typeface="+mj-lt"/>
                <a:ea typeface="+mn-ea"/>
                <a:cs typeface="Arial" charset="0"/>
              </a:rPr>
              <a:t>Agent Management: Backup Policy</a:t>
            </a:r>
            <a:endParaRPr lang="ko-KR" altLang="en-US" sz="4400" dirty="0">
              <a:ln w="3175">
                <a:noFill/>
              </a:ln>
              <a:solidFill>
                <a:srgbClr val="00B336"/>
              </a:solidFill>
              <a:latin typeface="+mj-lt"/>
              <a:ea typeface="+mn-ea"/>
              <a:cs typeface="Arial" charset="0"/>
            </a:endParaRPr>
          </a:p>
        </p:txBody>
      </p:sp>
      <p:sp>
        <p:nvSpPr>
          <p:cNvPr id="5" name="Isosceles Triangle 5">
            <a:extLst>
              <a:ext uri="{FF2B5EF4-FFF2-40B4-BE49-F238E27FC236}">
                <a16:creationId xmlns:a16="http://schemas.microsoft.com/office/drawing/2014/main" id="{0CC0E299-27A9-4065-90C6-0D642A118746}"/>
              </a:ext>
            </a:extLst>
          </p:cNvPr>
          <p:cNvSpPr/>
          <p:nvPr/>
        </p:nvSpPr>
        <p:spPr bwMode="auto">
          <a:xfrm rot="10800000">
            <a:off x="7880967" y="3237715"/>
            <a:ext cx="3584601" cy="489272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5000">
                <a:schemeClr val="bg1">
                  <a:lumMod val="50000"/>
                  <a:alpha val="37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29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Straight Arrow Connector 34">
            <a:extLst>
              <a:ext uri="{FF2B5EF4-FFF2-40B4-BE49-F238E27FC236}">
                <a16:creationId xmlns:a16="http://schemas.microsoft.com/office/drawing/2014/main" id="{15C6D5BE-5F20-4F42-84A1-59EE90BF0728}"/>
              </a:ext>
            </a:extLst>
          </p:cNvPr>
          <p:cNvCxnSpPr/>
          <p:nvPr/>
        </p:nvCxnSpPr>
        <p:spPr>
          <a:xfrm flipH="1">
            <a:off x="4736443" y="4077897"/>
            <a:ext cx="4385495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sysDash"/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03868F83-7E8E-4B0A-A7BE-699E37666FA5}"/>
              </a:ext>
            </a:extLst>
          </p:cNvPr>
          <p:cNvSpPr/>
          <p:nvPr/>
        </p:nvSpPr>
        <p:spPr bwMode="auto">
          <a:xfrm>
            <a:off x="6406089" y="3597954"/>
            <a:ext cx="654942" cy="8993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294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43">
            <a:extLst>
              <a:ext uri="{FF2B5EF4-FFF2-40B4-BE49-F238E27FC236}">
                <a16:creationId xmlns:a16="http://schemas.microsoft.com/office/drawing/2014/main" id="{80508FBA-2D24-47AA-91E7-77A562F4FF89}"/>
              </a:ext>
            </a:extLst>
          </p:cNvPr>
          <p:cNvSpPr/>
          <p:nvPr/>
        </p:nvSpPr>
        <p:spPr bwMode="auto">
          <a:xfrm>
            <a:off x="7513412" y="1557061"/>
            <a:ext cx="4472942" cy="5383169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29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140">
            <a:extLst>
              <a:ext uri="{FF2B5EF4-FFF2-40B4-BE49-F238E27FC236}">
                <a16:creationId xmlns:a16="http://schemas.microsoft.com/office/drawing/2014/main" id="{9354A826-590E-4506-9E5C-FA88B0EFD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00226" y="3339903"/>
            <a:ext cx="1192452" cy="11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833108-C235-4828-A3D4-057E2B5F4B33}"/>
              </a:ext>
            </a:extLst>
          </p:cNvPr>
          <p:cNvSpPr txBox="1"/>
          <p:nvPr/>
        </p:nvSpPr>
        <p:spPr>
          <a:xfrm>
            <a:off x="3426876" y="4487120"/>
            <a:ext cx="1127232" cy="3185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1470" dirty="0"/>
              <a:t>VBR server</a:t>
            </a:r>
          </a:p>
        </p:txBody>
      </p:sp>
      <p:sp>
        <p:nvSpPr>
          <p:cNvPr id="11" name="Rectangle 43">
            <a:extLst>
              <a:ext uri="{FF2B5EF4-FFF2-40B4-BE49-F238E27FC236}">
                <a16:creationId xmlns:a16="http://schemas.microsoft.com/office/drawing/2014/main" id="{75AE0DAA-00B4-4C7B-92C8-4264B3F1CEF1}"/>
              </a:ext>
            </a:extLst>
          </p:cNvPr>
          <p:cNvSpPr/>
          <p:nvPr/>
        </p:nvSpPr>
        <p:spPr bwMode="auto">
          <a:xfrm>
            <a:off x="2152695" y="1538227"/>
            <a:ext cx="3608441" cy="541257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294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44">
            <a:extLst>
              <a:ext uri="{FF2B5EF4-FFF2-40B4-BE49-F238E27FC236}">
                <a16:creationId xmlns:a16="http://schemas.microsoft.com/office/drawing/2014/main" id="{2EA9E42B-9A8C-4731-9AFA-F4BF6679FC50}"/>
              </a:ext>
            </a:extLst>
          </p:cNvPr>
          <p:cNvSpPr/>
          <p:nvPr/>
        </p:nvSpPr>
        <p:spPr>
          <a:xfrm>
            <a:off x="2922817" y="1368414"/>
            <a:ext cx="2068195" cy="36381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76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Datacenter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AEC86C-5706-4B0F-9E8F-EDEFCFB1CFB7}"/>
              </a:ext>
            </a:extLst>
          </p:cNvPr>
          <p:cNvSpPr txBox="1"/>
          <p:nvPr/>
        </p:nvSpPr>
        <p:spPr>
          <a:xfrm>
            <a:off x="8930117" y="4494636"/>
            <a:ext cx="1486304" cy="31854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ru-RU"/>
            </a:defPPr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1470" dirty="0"/>
              <a:t>Veeam Agent</a:t>
            </a:r>
          </a:p>
        </p:txBody>
      </p:sp>
      <p:sp>
        <p:nvSpPr>
          <p:cNvPr id="14" name="Rectangle 52">
            <a:extLst>
              <a:ext uri="{FF2B5EF4-FFF2-40B4-BE49-F238E27FC236}">
                <a16:creationId xmlns:a16="http://schemas.microsoft.com/office/drawing/2014/main" id="{52574ACC-EB1F-4802-AE67-8E746C0DAEC9}"/>
              </a:ext>
            </a:extLst>
          </p:cNvPr>
          <p:cNvSpPr/>
          <p:nvPr/>
        </p:nvSpPr>
        <p:spPr bwMode="auto">
          <a:xfrm>
            <a:off x="7994988" y="2113460"/>
            <a:ext cx="3487386" cy="11242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22" tIns="67211" rIns="67211" bIns="1344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43817" fontAlgn="base">
              <a:spcBef>
                <a:spcPct val="0"/>
              </a:spcBef>
              <a:spcAft>
                <a:spcPct val="0"/>
              </a:spcAft>
            </a:pPr>
            <a:endParaRPr lang="ru-RU" sz="1617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82">
            <a:extLst>
              <a:ext uri="{FF2B5EF4-FFF2-40B4-BE49-F238E27FC236}">
                <a16:creationId xmlns:a16="http://schemas.microsoft.com/office/drawing/2014/main" id="{0B0A3B23-3B00-4703-8F91-78D298473E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79" r="2779"/>
          <a:stretch/>
        </p:blipFill>
        <p:spPr>
          <a:xfrm>
            <a:off x="9281643" y="3705223"/>
            <a:ext cx="783249" cy="783249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06B7D8D-6E62-4C0C-A105-998453761F1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838" y="2248863"/>
            <a:ext cx="429529" cy="429529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id="{56AF8EE2-9341-4469-AA34-4C47DCE04D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7330" y="2260986"/>
            <a:ext cx="472338" cy="405284"/>
          </a:xfrm>
          <a:prstGeom prst="rect">
            <a:avLst/>
          </a:prstGeom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D683A91C-421F-4014-86D9-CD5359BAAC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4055" y="2270469"/>
            <a:ext cx="386318" cy="386318"/>
          </a:xfrm>
          <a:prstGeom prst="rect">
            <a:avLst/>
          </a:prstGeom>
        </p:spPr>
      </p:pic>
      <p:sp>
        <p:nvSpPr>
          <p:cNvPr id="19" name="Rectangle 39">
            <a:extLst>
              <a:ext uri="{FF2B5EF4-FFF2-40B4-BE49-F238E27FC236}">
                <a16:creationId xmlns:a16="http://schemas.microsoft.com/office/drawing/2014/main" id="{0D317505-E425-445F-8396-DE9D0203763C}"/>
              </a:ext>
            </a:extLst>
          </p:cNvPr>
          <p:cNvSpPr/>
          <p:nvPr/>
        </p:nvSpPr>
        <p:spPr>
          <a:xfrm>
            <a:off x="8565280" y="5128960"/>
            <a:ext cx="184730" cy="34118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endParaRPr lang="en-US" sz="1617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42">
            <a:extLst>
              <a:ext uri="{FF2B5EF4-FFF2-40B4-BE49-F238E27FC236}">
                <a16:creationId xmlns:a16="http://schemas.microsoft.com/office/drawing/2014/main" id="{F3818C04-5F50-42D8-9B31-FB1075D540AE}"/>
              </a:ext>
            </a:extLst>
          </p:cNvPr>
          <p:cNvSpPr/>
          <p:nvPr/>
        </p:nvSpPr>
        <p:spPr>
          <a:xfrm>
            <a:off x="8251188" y="2712026"/>
            <a:ext cx="712053" cy="4542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7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</a:t>
            </a:r>
          </a:p>
          <a:p>
            <a:pPr algn="ctr"/>
            <a:r>
              <a:rPr lang="en-US" sz="117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</a:t>
            </a:r>
          </a:p>
        </p:txBody>
      </p:sp>
      <p:sp>
        <p:nvSpPr>
          <p:cNvPr id="21" name="Rectangle 45">
            <a:extLst>
              <a:ext uri="{FF2B5EF4-FFF2-40B4-BE49-F238E27FC236}">
                <a16:creationId xmlns:a16="http://schemas.microsoft.com/office/drawing/2014/main" id="{C858D159-7AC4-40A5-9102-C1C9E08BD5DD}"/>
              </a:ext>
            </a:extLst>
          </p:cNvPr>
          <p:cNvSpPr/>
          <p:nvPr/>
        </p:nvSpPr>
        <p:spPr>
          <a:xfrm>
            <a:off x="9375965" y="2712026"/>
            <a:ext cx="638316" cy="4542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7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</a:t>
            </a:r>
          </a:p>
          <a:p>
            <a:pPr algn="ctr"/>
            <a:r>
              <a:rPr lang="en-US" sz="117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Tray</a:t>
            </a:r>
          </a:p>
        </p:txBody>
      </p:sp>
      <p:sp>
        <p:nvSpPr>
          <p:cNvPr id="22" name="Rectangle 46">
            <a:extLst>
              <a:ext uri="{FF2B5EF4-FFF2-40B4-BE49-F238E27FC236}">
                <a16:creationId xmlns:a16="http://schemas.microsoft.com/office/drawing/2014/main" id="{8729F63C-29AA-4AF3-9975-94E24FD3E89A}"/>
              </a:ext>
            </a:extLst>
          </p:cNvPr>
          <p:cNvSpPr/>
          <p:nvPr/>
        </p:nvSpPr>
        <p:spPr>
          <a:xfrm>
            <a:off x="10379501" y="2712026"/>
            <a:ext cx="915635" cy="45422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17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</a:t>
            </a:r>
          </a:p>
          <a:p>
            <a:pPr algn="ctr"/>
            <a:r>
              <a:rPr lang="en-US" sz="1176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</a:p>
        </p:txBody>
      </p:sp>
      <p:pic>
        <p:nvPicPr>
          <p:cNvPr id="23" name="Picture 149">
            <a:extLst>
              <a:ext uri="{FF2B5EF4-FFF2-40B4-BE49-F238E27FC236}">
                <a16:creationId xmlns:a16="http://schemas.microsoft.com/office/drawing/2014/main" id="{B4728901-EF2F-49FE-A62F-18FF49967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309995" y="5386329"/>
            <a:ext cx="843389" cy="7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A9497D-323C-4237-B68F-F01071373B0E}"/>
              </a:ext>
            </a:extLst>
          </p:cNvPr>
          <p:cNvSpPr txBox="1"/>
          <p:nvPr/>
        </p:nvSpPr>
        <p:spPr>
          <a:xfrm>
            <a:off x="9196126" y="6174822"/>
            <a:ext cx="1071126" cy="5447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1470" dirty="0"/>
              <a:t>Backup</a:t>
            </a:r>
            <a:br>
              <a:rPr lang="en-US" sz="1470" dirty="0"/>
            </a:br>
            <a:r>
              <a:rPr lang="en-US" sz="1470" dirty="0"/>
              <a:t>repository</a:t>
            </a:r>
          </a:p>
        </p:txBody>
      </p:sp>
      <p:cxnSp>
        <p:nvCxnSpPr>
          <p:cNvPr id="25" name="Straight Arrow Connector 60">
            <a:extLst>
              <a:ext uri="{FF2B5EF4-FFF2-40B4-BE49-F238E27FC236}">
                <a16:creationId xmlns:a16="http://schemas.microsoft.com/office/drawing/2014/main" id="{3F90B5E7-7480-4C61-83C2-CEDB1F557391}"/>
              </a:ext>
            </a:extLst>
          </p:cNvPr>
          <p:cNvCxnSpPr/>
          <p:nvPr/>
        </p:nvCxnSpPr>
        <p:spPr>
          <a:xfrm flipV="1">
            <a:off x="9673268" y="4852003"/>
            <a:ext cx="0" cy="42337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7">
            <a:extLst>
              <a:ext uri="{FF2B5EF4-FFF2-40B4-BE49-F238E27FC236}">
                <a16:creationId xmlns:a16="http://schemas.microsoft.com/office/drawing/2014/main" id="{EE842959-1178-4E83-8482-17A5D4B7631D}"/>
              </a:ext>
            </a:extLst>
          </p:cNvPr>
          <p:cNvSpPr/>
          <p:nvPr/>
        </p:nvSpPr>
        <p:spPr>
          <a:xfrm>
            <a:off x="8525001" y="1368414"/>
            <a:ext cx="2483372" cy="36381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764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 | </a:t>
            </a:r>
            <a:r>
              <a:rPr lang="en-US" sz="1764" dirty="0"/>
              <a:t>Workstations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503C27-B1C9-4FF7-841C-770122B9EC66}"/>
              </a:ext>
            </a:extLst>
          </p:cNvPr>
          <p:cNvSpPr txBox="1"/>
          <p:nvPr/>
        </p:nvSpPr>
        <p:spPr>
          <a:xfrm>
            <a:off x="6146252" y="4343388"/>
            <a:ext cx="1218715" cy="418063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defRPr sz="800"/>
            </a:lvl1pPr>
          </a:lstStyle>
          <a:p>
            <a:r>
              <a:rPr lang="en-US" sz="1176" dirty="0"/>
              <a:t>Backup Configuration</a:t>
            </a:r>
          </a:p>
        </p:txBody>
      </p:sp>
      <p:pic>
        <p:nvPicPr>
          <p:cNvPr id="28" name="Picture 32">
            <a:extLst>
              <a:ext uri="{FF2B5EF4-FFF2-40B4-BE49-F238E27FC236}">
                <a16:creationId xmlns:a16="http://schemas.microsoft.com/office/drawing/2014/main" id="{209ED7C9-5D57-4E3A-99F1-E551E9867C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275" y="3798211"/>
            <a:ext cx="409418" cy="559372"/>
          </a:xfrm>
          <a:prstGeom prst="rect">
            <a:avLst/>
          </a:prstGeom>
        </p:spPr>
      </p:pic>
      <p:pic>
        <p:nvPicPr>
          <p:cNvPr id="29" name="Picture 149">
            <a:extLst>
              <a:ext uri="{FF2B5EF4-FFF2-40B4-BE49-F238E27FC236}">
                <a16:creationId xmlns:a16="http://schemas.microsoft.com/office/drawing/2014/main" id="{D1992559-58CC-4D83-9D11-71095883A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621682" y="5386329"/>
            <a:ext cx="843389" cy="77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189F2F1-51AD-4AF0-BC85-34CA36FC1C12}"/>
              </a:ext>
            </a:extLst>
          </p:cNvPr>
          <p:cNvSpPr txBox="1"/>
          <p:nvPr/>
        </p:nvSpPr>
        <p:spPr>
          <a:xfrm>
            <a:off x="3507813" y="6174822"/>
            <a:ext cx="1071126" cy="5447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z="1470" dirty="0">
                <a:solidFill>
                  <a:schemeClr val="bg1">
                    <a:lumMod val="75000"/>
                  </a:schemeClr>
                </a:solidFill>
              </a:rPr>
              <a:t>Backup</a:t>
            </a:r>
            <a:br>
              <a:rPr lang="en-US" sz="147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470" dirty="0">
                <a:solidFill>
                  <a:schemeClr val="bg1">
                    <a:lumMod val="75000"/>
                  </a:schemeClr>
                </a:solidFill>
              </a:rPr>
              <a:t>repository</a:t>
            </a:r>
          </a:p>
        </p:txBody>
      </p:sp>
      <p:cxnSp>
        <p:nvCxnSpPr>
          <p:cNvPr id="31" name="Straight Arrow Connector 60">
            <a:extLst>
              <a:ext uri="{FF2B5EF4-FFF2-40B4-BE49-F238E27FC236}">
                <a16:creationId xmlns:a16="http://schemas.microsoft.com/office/drawing/2014/main" id="{8A9FCEE2-D559-48D7-A597-205F77A927E7}"/>
              </a:ext>
            </a:extLst>
          </p:cNvPr>
          <p:cNvCxnSpPr/>
          <p:nvPr/>
        </p:nvCxnSpPr>
        <p:spPr>
          <a:xfrm flipV="1">
            <a:off x="3990494" y="4852003"/>
            <a:ext cx="0" cy="42337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1272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7056" dirty="0"/>
              <a:t>Built-In Agent Management</a:t>
            </a:r>
          </a:p>
        </p:txBody>
      </p:sp>
    </p:spTree>
    <p:extLst>
      <p:ext uri="{BB962C8B-B14F-4D97-AF65-F5344CB8AC3E}">
        <p14:creationId xmlns:p14="http://schemas.microsoft.com/office/powerpoint/2010/main" val="423374202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7DC95B-CA79-481B-A78B-BBBB70A01813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10068985" y="2352026"/>
            <a:ext cx="877268" cy="8782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53F160-F730-406C-8AAA-919586C0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Agent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27009-230A-4FAB-BDFF-8473BBAE8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863" y="2341468"/>
            <a:ext cx="877268" cy="878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3CE2BE-3962-4D95-AE50-D2C15C7DF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16" y="2484992"/>
            <a:ext cx="638787" cy="630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CC1AB3-99C5-4F73-B76E-FE37EB6AF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7938" y="2484992"/>
            <a:ext cx="638787" cy="630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9F4D02-B439-4D2C-9E1D-CF8D7CA00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6059" y="2484992"/>
            <a:ext cx="638787" cy="630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65ABA1-0D6F-40C5-A1C8-DD383E083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4181" y="2476466"/>
            <a:ext cx="638787" cy="639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707EF6-C744-4D77-BA3C-1D694EE8B5D6}"/>
              </a:ext>
            </a:extLst>
          </p:cNvPr>
          <p:cNvSpPr/>
          <p:nvPr/>
        </p:nvSpPr>
        <p:spPr>
          <a:xfrm>
            <a:off x="613877" y="1658783"/>
            <a:ext cx="3418711" cy="225456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8195">
              <a:defRPr/>
            </a:pPr>
            <a:endParaRPr lang="en-US" sz="1985">
              <a:solidFill>
                <a:srgbClr val="FFFFFF"/>
              </a:solidFill>
              <a:latin typeface="Tahom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493D4-4116-40BF-AE3A-1BB65D9E3786}"/>
              </a:ext>
            </a:extLst>
          </p:cNvPr>
          <p:cNvSpPr txBox="1"/>
          <p:nvPr/>
        </p:nvSpPr>
        <p:spPr>
          <a:xfrm>
            <a:off x="691135" y="1517945"/>
            <a:ext cx="3183197" cy="4090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008195">
              <a:defRPr/>
            </a:pPr>
            <a:r>
              <a:rPr lang="en-US" sz="2058" dirty="0">
                <a:solidFill>
                  <a:srgbClr val="000000"/>
                </a:solidFill>
                <a:latin typeface="Tahoma"/>
                <a:ea typeface="Tahoma" charset="0"/>
                <a:cs typeface="Tahoma" charset="0"/>
              </a:rPr>
              <a:t>Veeam Availability Suite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643CF-70A0-4334-9840-881DE219BF55}"/>
              </a:ext>
            </a:extLst>
          </p:cNvPr>
          <p:cNvSpPr txBox="1"/>
          <p:nvPr/>
        </p:nvSpPr>
        <p:spPr>
          <a:xfrm>
            <a:off x="691135" y="3347781"/>
            <a:ext cx="3341453" cy="2959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1008195">
              <a:defRPr/>
            </a:pPr>
            <a:r>
              <a:rPr lang="en-US" sz="1323" dirty="0">
                <a:solidFill>
                  <a:srgbClr val="000000"/>
                </a:solidFill>
                <a:latin typeface="Tahoma"/>
                <a:ea typeface="Tahoma" charset="0"/>
                <a:cs typeface="Tahoma" charset="0"/>
              </a:rPr>
              <a:t>Installation at 9.5 Update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B5482D-A746-4396-9643-1A309C71137F}"/>
              </a:ext>
            </a:extLst>
          </p:cNvPr>
          <p:cNvSpPr/>
          <p:nvPr/>
        </p:nvSpPr>
        <p:spPr>
          <a:xfrm>
            <a:off x="5123077" y="2290706"/>
            <a:ext cx="7049975" cy="101099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008195">
              <a:defRPr/>
            </a:pPr>
            <a:r>
              <a:rPr lang="ko-KR" altLang="en-US" sz="1985" dirty="0">
                <a:solidFill>
                  <a:srgbClr val="000000"/>
                </a:solidFill>
                <a:latin typeface="Tahoma"/>
              </a:rPr>
              <a:t>배포 및 관리</a:t>
            </a:r>
            <a:r>
              <a:rPr lang="en-US" sz="1985" dirty="0">
                <a:solidFill>
                  <a:srgbClr val="000000"/>
                </a:solidFill>
                <a:latin typeface="Tahoma"/>
              </a:rPr>
              <a:t>:</a:t>
            </a:r>
            <a:br>
              <a:rPr lang="en-US" sz="1985" dirty="0">
                <a:solidFill>
                  <a:srgbClr val="000000"/>
                </a:solidFill>
                <a:latin typeface="Tahoma"/>
              </a:rPr>
            </a:br>
            <a:r>
              <a:rPr lang="en-US" sz="1544" dirty="0">
                <a:solidFill>
                  <a:srgbClr val="000000"/>
                </a:solidFill>
                <a:latin typeface="Tahoma"/>
              </a:rPr>
              <a:t>Veeam Agent for Linux</a:t>
            </a:r>
          </a:p>
          <a:p>
            <a:pPr defTabSz="1008195">
              <a:defRPr/>
            </a:pPr>
            <a:r>
              <a:rPr lang="en-US" sz="1544" dirty="0">
                <a:solidFill>
                  <a:srgbClr val="000000"/>
                </a:solidFill>
                <a:latin typeface="Tahoma"/>
              </a:rPr>
              <a:t>Veeam Agent for Microsoft Windows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462802-8A97-457C-A754-8798E6F4CDED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4032588" y="2786064"/>
            <a:ext cx="1090489" cy="1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E662D7-78B4-4C4C-9D52-79F2FFFA1141}"/>
              </a:ext>
            </a:extLst>
          </p:cNvPr>
          <p:cNvSpPr/>
          <p:nvPr/>
        </p:nvSpPr>
        <p:spPr>
          <a:xfrm>
            <a:off x="5123076" y="3643162"/>
            <a:ext cx="7049977" cy="133233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940" dirty="0">
                <a:solidFill>
                  <a:srgbClr val="000000"/>
                </a:solidFill>
              </a:rPr>
              <a:t>동적 보호 그룹을 통한 자동 호스트 검색 </a:t>
            </a:r>
            <a:r>
              <a:rPr lang="en-US" sz="1985" dirty="0">
                <a:solidFill>
                  <a:srgbClr val="000000"/>
                </a:solidFill>
                <a:latin typeface="Tahoma"/>
              </a:rPr>
              <a:t>:</a:t>
            </a:r>
          </a:p>
          <a:p>
            <a:pPr defTabSz="1008195">
              <a:defRPr/>
            </a:pPr>
            <a:r>
              <a:rPr lang="en-US" sz="1544" dirty="0">
                <a:solidFill>
                  <a:srgbClr val="000000"/>
                </a:solidFill>
                <a:latin typeface="Tahoma"/>
              </a:rPr>
              <a:t>Active Directory Containers</a:t>
            </a:r>
          </a:p>
          <a:p>
            <a:pPr defTabSz="1008195">
              <a:defRPr/>
            </a:pPr>
            <a:r>
              <a:rPr lang="en-US" sz="1544" dirty="0">
                <a:solidFill>
                  <a:srgbClr val="000000"/>
                </a:solidFill>
                <a:latin typeface="Tahoma"/>
              </a:rPr>
              <a:t>CSV File exported from CMDB system</a:t>
            </a:r>
          </a:p>
          <a:p>
            <a:pPr defTabSz="1008195">
              <a:defRPr/>
            </a:pPr>
            <a:endParaRPr lang="en-US" sz="1544" dirty="0">
              <a:solidFill>
                <a:srgbClr val="000000"/>
              </a:solidFill>
              <a:latin typeface="Tahoma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0BC717C-EDCD-49CF-B1FC-AF72418AAF15}"/>
              </a:ext>
            </a:extLst>
          </p:cNvPr>
          <p:cNvCxnSpPr>
            <a:stCxn id="18" idx="1"/>
          </p:cNvCxnSpPr>
          <p:nvPr/>
        </p:nvCxnSpPr>
        <p:spPr>
          <a:xfrm rot="10800000" flipH="1" flipV="1">
            <a:off x="5123075" y="4309330"/>
            <a:ext cx="95482" cy="1917043"/>
          </a:xfrm>
          <a:prstGeom prst="bentConnector4">
            <a:avLst>
              <a:gd name="adj1" fmla="val -351958"/>
              <a:gd name="adj2" fmla="val 1004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74E68A7-501E-4C0E-B078-F2B041A3FBCA}"/>
              </a:ext>
            </a:extLst>
          </p:cNvPr>
          <p:cNvSpPr/>
          <p:nvPr/>
        </p:nvSpPr>
        <p:spPr>
          <a:xfrm>
            <a:off x="5218556" y="5641664"/>
            <a:ext cx="7049977" cy="133233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940" dirty="0">
                <a:solidFill>
                  <a:srgbClr val="000000"/>
                </a:solidFill>
              </a:rPr>
              <a:t>일관된 백업 구성과 가용성 향상을 위해 모든 시스템을 식별하고 스케쥴을 중앙에서 관리 </a:t>
            </a:r>
            <a:endParaRPr lang="en-US" sz="1544" dirty="0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86F2500-566E-4870-AEDA-6992D0DAEB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79" y="4087256"/>
            <a:ext cx="3511013" cy="25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422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11438</TotalTime>
  <Words>1009</Words>
  <Application>Microsoft Office PowerPoint</Application>
  <PresentationFormat>사용자 지정</PresentationFormat>
  <Paragraphs>290</Paragraphs>
  <Slides>61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1" baseType="lpstr">
      <vt:lpstr>Segoe UI</vt:lpstr>
      <vt:lpstr>Arial</vt:lpstr>
      <vt:lpstr>Century Gothic</vt:lpstr>
      <vt:lpstr>맑은 고딕</vt:lpstr>
      <vt:lpstr>Courier New</vt:lpstr>
      <vt:lpstr>맑은 고딕</vt:lpstr>
      <vt:lpstr>나눔고딕</vt:lpstr>
      <vt:lpstr>Calibri</vt:lpstr>
      <vt:lpstr>Tahoma</vt:lpstr>
      <vt:lpstr>3_Office Theme</vt:lpstr>
      <vt:lpstr>PowerPoint 프레젠테이션</vt:lpstr>
      <vt:lpstr>PowerPoint 프레젠테이션</vt:lpstr>
      <vt:lpstr>PowerPoint 프레젠테이션</vt:lpstr>
      <vt:lpstr>Built-in management for agents</vt:lpstr>
      <vt:lpstr>Agent Management: Protection groups</vt:lpstr>
      <vt:lpstr>Agent Management: Agent Backup Job</vt:lpstr>
      <vt:lpstr>Agent Management: Backup Policy</vt:lpstr>
      <vt:lpstr>PowerPoint 프레젠테이션</vt:lpstr>
      <vt:lpstr>Built-In Agent Management</vt:lpstr>
      <vt:lpstr>Protection Groups</vt:lpstr>
      <vt:lpstr>Management Mode Options</vt:lpstr>
      <vt:lpstr>PowerPoint 프레젠테이션</vt:lpstr>
      <vt:lpstr>CBT Driver for Windows Servers</vt:lpstr>
      <vt:lpstr>CBT Driver</vt:lpstr>
      <vt:lpstr>Server CBT Driver Components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Linux Agent</vt:lpstr>
      <vt:lpstr>Linux Agent</vt:lpstr>
      <vt:lpstr>Linux Agent 설치 결과</vt:lpstr>
      <vt:lpstr>Linux Agent 설치 확인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GPT</dc:creator>
  <cp:lastModifiedBy>YoonSeok Eo</cp:lastModifiedBy>
  <cp:revision>438</cp:revision>
  <cp:lastPrinted>2017-03-30T04:06:54Z</cp:lastPrinted>
  <dcterms:created xsi:type="dcterms:W3CDTF">2016-10-31T11:00:07Z</dcterms:created>
  <dcterms:modified xsi:type="dcterms:W3CDTF">2019-03-06T08:44:15Z</dcterms:modified>
</cp:coreProperties>
</file>